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364" r:id="rId2"/>
    <p:sldId id="365" r:id="rId3"/>
    <p:sldId id="369" r:id="rId4"/>
    <p:sldId id="441" r:id="rId5"/>
    <p:sldId id="442" r:id="rId6"/>
    <p:sldId id="443" r:id="rId7"/>
    <p:sldId id="444" r:id="rId8"/>
    <p:sldId id="445" r:id="rId9"/>
    <p:sldId id="447" r:id="rId10"/>
    <p:sldId id="446" r:id="rId11"/>
    <p:sldId id="448" r:id="rId12"/>
    <p:sldId id="449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78" r:id="rId42"/>
    <p:sldId id="479" r:id="rId43"/>
    <p:sldId id="480" r:id="rId44"/>
    <p:sldId id="481" r:id="rId45"/>
    <p:sldId id="482" r:id="rId46"/>
    <p:sldId id="484" r:id="rId47"/>
    <p:sldId id="483" r:id="rId48"/>
    <p:sldId id="485" r:id="rId49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9">
          <p15:clr>
            <a:srgbClr val="A4A3A4"/>
          </p15:clr>
        </p15:guide>
        <p15:guide id="2" pos="3366">
          <p15:clr>
            <a:srgbClr val="A4A3A4"/>
          </p15:clr>
        </p15:guide>
        <p15:guide id="3" pos="918">
          <p15:clr>
            <a:srgbClr val="A4A3A4"/>
          </p15:clr>
        </p15:guide>
        <p15:guide id="4" pos="42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9F1F8"/>
    <a:srgbClr val="1E9DAA"/>
    <a:srgbClr val="24BFCF"/>
    <a:srgbClr val="A7E8EF"/>
    <a:srgbClr val="94E4EC"/>
    <a:srgbClr val="A2C7F3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2" autoAdjust="0"/>
    <p:restoredTop sz="79675" autoAdjust="0"/>
  </p:normalViewPr>
  <p:slideViewPr>
    <p:cSldViewPr>
      <p:cViewPr>
        <p:scale>
          <a:sx n="100" d="100"/>
          <a:sy n="100" d="100"/>
        </p:scale>
        <p:origin x="1842" y="72"/>
      </p:cViewPr>
      <p:guideLst>
        <p:guide orient="horz" pos="2899"/>
        <p:guide pos="3366"/>
        <p:guide pos="918"/>
        <p:guide pos="42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FB946-2E73-4082-BA1C-94439507CE41}" type="datetimeFigureOut">
              <a:rPr lang="ko-KR" altLang="en-US" smtClean="0"/>
              <a:pPr/>
              <a:t>2020-06-03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68737-52E5-454E-857E-7B53303541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68737-52E5-454E-857E-7B533035412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21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68737-52E5-454E-857E-7B533035412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627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1,2</a:t>
            </a:r>
          </a:p>
          <a:p>
            <a:r>
              <a:rPr lang="en-US" altLang="ko-KR" dirty="0" smtClean="0"/>
              <a:t>1,2 2,4</a:t>
            </a:r>
          </a:p>
          <a:p>
            <a:r>
              <a:rPr lang="en-US" altLang="ko-KR" dirty="0" smtClean="0"/>
              <a:t>1,2 2,4 4,8</a:t>
            </a:r>
          </a:p>
          <a:p>
            <a:r>
              <a:rPr lang="en-US" altLang="ko-KR" dirty="0" smtClean="0"/>
              <a:t>1,2 2,4,</a:t>
            </a:r>
            <a:r>
              <a:rPr lang="en-US" altLang="ko-KR" baseline="0" dirty="0" smtClean="0"/>
              <a:t> 2,5</a:t>
            </a:r>
          </a:p>
          <a:p>
            <a:r>
              <a:rPr lang="en-US" altLang="ko-KR" baseline="0" dirty="0" smtClean="0"/>
              <a:t>1,2 2,4, 3,6</a:t>
            </a:r>
          </a:p>
          <a:p>
            <a:r>
              <a:rPr lang="en-US" altLang="ko-KR" baseline="0" dirty="0" smtClean="0"/>
              <a:t>1,2 1,3 3,7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68737-52E5-454E-857E-7B533035412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8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68737-52E5-454E-857E-7B533035412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9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10651" y="4675693"/>
            <a:ext cx="8682185" cy="18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6270079"/>
            <a:ext cx="1591200" cy="247520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 userDrawn="1"/>
        </p:nvSpPr>
        <p:spPr>
          <a:xfrm>
            <a:off x="6220307" y="5085184"/>
            <a:ext cx="26709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/>
            <a:r>
              <a:rPr lang="ko-KR" altLang="en-US" sz="4800" b="1" kern="1200" spc="-3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도서 소개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0" y="188640"/>
            <a:ext cx="8530364" cy="47802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004" y="4981153"/>
            <a:ext cx="33909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0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10651" y="4675693"/>
            <a:ext cx="8682185" cy="18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4544815" y="5085184"/>
            <a:ext cx="43476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/>
            <a:r>
              <a:rPr lang="ko-KR" altLang="en-US" sz="4800" b="1" kern="1200" spc="-3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수고하셨습니다</a:t>
            </a:r>
            <a:r>
              <a:rPr lang="en-US" altLang="ko-KR" sz="4800" b="1" kern="1200" spc="-3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4800" b="1" kern="1200" spc="-300" dirty="0" smtClean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6270079"/>
            <a:ext cx="1591200" cy="24752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0" y="188640"/>
            <a:ext cx="8530364" cy="47802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004" y="4981153"/>
            <a:ext cx="33909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01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E9F1F8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Rectangle 440"/>
          <p:cNvSpPr>
            <a:spLocks noChangeArrowheads="1"/>
          </p:cNvSpPr>
          <p:nvPr userDrawn="1"/>
        </p:nvSpPr>
        <p:spPr bwMode="invGray">
          <a:xfrm>
            <a:off x="0" y="587028"/>
            <a:ext cx="9144000" cy="108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3" r="5123" b="13764"/>
          <a:stretch/>
        </p:blipFill>
        <p:spPr>
          <a:xfrm>
            <a:off x="5305425" y="5372041"/>
            <a:ext cx="3311972" cy="135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24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678" y="-27384"/>
            <a:ext cx="1764534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9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9144000" cy="55584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rgbClr val="A7E8EF"/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800" b="1" cap="none" spc="0" baseline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30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0A176E-8019-4060-9F7F-1D87BA958B2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80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rgbClr val="A7E8EF"/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4AB875-8C66-4A4E-A5A8-FFFDE58D0D96}"/>
              </a:ext>
            </a:extLst>
          </p:cNvPr>
          <p:cNvSpPr/>
          <p:nvPr userDrawn="1"/>
        </p:nvSpPr>
        <p:spPr>
          <a:xfrm>
            <a:off x="0" y="0"/>
            <a:ext cx="9144000" cy="60022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래픽 4">
            <a:extLst>
              <a:ext uri="{FF2B5EF4-FFF2-40B4-BE49-F238E27FC236}">
                <a16:creationId xmlns:a16="http://schemas.microsoft.com/office/drawing/2014/main" id="{C5147EBE-8AAD-48C8-89C3-9D6B599DD1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47" t="17927" r="1703" b="73654"/>
          <a:stretch/>
        </p:blipFill>
        <p:spPr>
          <a:xfrm>
            <a:off x="0" y="0"/>
            <a:ext cx="9144000" cy="59947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6E0564-6EBA-48A4-BF2C-9D395F0707A7}"/>
              </a:ext>
            </a:extLst>
          </p:cNvPr>
          <p:cNvSpPr/>
          <p:nvPr userDrawn="1"/>
        </p:nvSpPr>
        <p:spPr>
          <a:xfrm>
            <a:off x="0" y="-1"/>
            <a:ext cx="9144000" cy="723901"/>
          </a:xfrm>
          <a:prstGeom prst="rect">
            <a:avLst/>
          </a:prstGeom>
          <a:gradFill flip="none" rotWithShape="1">
            <a:gsLst>
              <a:gs pos="0">
                <a:srgbClr val="025FD0">
                  <a:alpha val="88000"/>
                </a:srgbClr>
              </a:gs>
              <a:gs pos="100000">
                <a:srgbClr val="00B0F0">
                  <a:alpha val="87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9"/>
          <p:cNvSpPr>
            <a:spLocks noGrp="1"/>
          </p:cNvSpPr>
          <p:nvPr>
            <p:ph type="title"/>
          </p:nvPr>
        </p:nvSpPr>
        <p:spPr>
          <a:xfrm>
            <a:off x="63500" y="124818"/>
            <a:ext cx="8972996" cy="474662"/>
          </a:xfrm>
        </p:spPr>
        <p:txBody>
          <a:bodyPr>
            <a:noAutofit/>
          </a:bodyPr>
          <a:lstStyle>
            <a:lvl1pPr algn="l">
              <a:defRPr sz="32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64370" y="140837"/>
            <a:ext cx="55660" cy="47466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041638"/>
            <a:ext cx="8229600" cy="5267682"/>
          </a:xfrm>
        </p:spPr>
        <p:txBody>
          <a:bodyPr>
            <a:noAutofit/>
          </a:bodyPr>
          <a:lstStyle>
            <a:lvl1pPr>
              <a:defRPr sz="2400" b="1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61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2020-06-03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17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51" r:id="rId3"/>
    <p:sldLayoutId id="2147483670" r:id="rId4"/>
    <p:sldLayoutId id="2147483652" r:id="rId5"/>
    <p:sldLayoutId id="2147483671" r:id="rId6"/>
    <p:sldLayoutId id="2147483672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NULL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0.png"/><Relationship Id="rId1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C842B6-5501-4D1F-B5BA-90E85671EE34}"/>
              </a:ext>
            </a:extLst>
          </p:cNvPr>
          <p:cNvSpPr/>
          <p:nvPr/>
        </p:nvSpPr>
        <p:spPr>
          <a:xfrm>
            <a:off x="0" y="-1"/>
            <a:ext cx="9144000" cy="5090985"/>
          </a:xfrm>
          <a:prstGeom prst="rect">
            <a:avLst/>
          </a:prstGeom>
          <a:gradFill>
            <a:gsLst>
              <a:gs pos="0">
                <a:srgbClr val="025FD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Rectangle 98">
            <a:extLst>
              <a:ext uri="{FF2B5EF4-FFF2-40B4-BE49-F238E27FC236}">
                <a16:creationId xmlns:a16="http://schemas.microsoft.com/office/drawing/2014/main" id="{6EB05FD4-44CD-4D29-874C-5712F5D20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72" y="1148786"/>
            <a:ext cx="7636707" cy="73866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defTabSz="88106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8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ea"/>
                <a:ea typeface="+mj-ea"/>
              </a:rPr>
              <a:t>트리</a:t>
            </a:r>
            <a:r>
              <a:rPr lang="en-US" altLang="ko-KR" sz="48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ea"/>
                <a:ea typeface="+mj-ea"/>
              </a:rPr>
              <a:t>/</a:t>
            </a:r>
            <a:r>
              <a:rPr lang="ko-KR" altLang="en-US" sz="4800" b="1" spc="-15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ea"/>
                <a:ea typeface="+mj-ea"/>
              </a:rPr>
              <a:t>그래프를 활용한 문제해결</a:t>
            </a:r>
            <a:endParaRPr lang="ko-KR" altLang="en-US" sz="4800" b="1" spc="-15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271CCD-138C-4B13-A43E-D6DD79D38A73}"/>
              </a:ext>
            </a:extLst>
          </p:cNvPr>
          <p:cNvSpPr txBox="1"/>
          <p:nvPr/>
        </p:nvSpPr>
        <p:spPr>
          <a:xfrm>
            <a:off x="2842366" y="678845"/>
            <a:ext cx="34592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spc="-100" dirty="0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+mj-ea"/>
                <a:ea typeface="+mj-ea"/>
              </a:rPr>
              <a:t>CIS3034 </a:t>
            </a:r>
            <a:r>
              <a:rPr lang="ko-KR" altLang="en-US" sz="2400" spc="-100" dirty="0" smtClean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+mj-ea"/>
                <a:ea typeface="+mj-ea"/>
              </a:rPr>
              <a:t>문제해결프로젝트</a:t>
            </a:r>
            <a:endParaRPr lang="ko-KR" altLang="en-US" sz="2400" spc="-1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443919D-95CF-47EF-BE64-A3D579FB5797}"/>
              </a:ext>
            </a:extLst>
          </p:cNvPr>
          <p:cNvGrpSpPr/>
          <p:nvPr/>
        </p:nvGrpSpPr>
        <p:grpSpPr>
          <a:xfrm>
            <a:off x="0" y="5018443"/>
            <a:ext cx="9145707" cy="1840293"/>
            <a:chOff x="0" y="4989037"/>
            <a:chExt cx="9145707" cy="1840293"/>
          </a:xfrm>
          <a:gradFill>
            <a:gsLst>
              <a:gs pos="0">
                <a:schemeClr val="bg1">
                  <a:lumMod val="95000"/>
                  <a:alpha val="30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D7EFE94-892C-4F6D-8854-44CD18A373AD}"/>
                </a:ext>
              </a:extLst>
            </p:cNvPr>
            <p:cNvSpPr/>
            <p:nvPr/>
          </p:nvSpPr>
          <p:spPr>
            <a:xfrm>
              <a:off x="0" y="6328414"/>
              <a:ext cx="925787" cy="500916"/>
            </a:xfrm>
            <a:custGeom>
              <a:avLst/>
              <a:gdLst>
                <a:gd name="connsiteX0" fmla="*/ 0 w 925787"/>
                <a:gd name="connsiteY0" fmla="*/ 0 h 500916"/>
                <a:gd name="connsiteX1" fmla="*/ 0 w 925787"/>
                <a:gd name="connsiteY1" fmla="*/ 500916 h 500916"/>
                <a:gd name="connsiteX2" fmla="*/ 291021 w 925787"/>
                <a:gd name="connsiteY2" fmla="*/ 500916 h 500916"/>
                <a:gd name="connsiteX3" fmla="*/ 925787 w 925787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787" h="500916">
                  <a:moveTo>
                    <a:pt x="0" y="0"/>
                  </a:moveTo>
                  <a:lnTo>
                    <a:pt x="0" y="500916"/>
                  </a:lnTo>
                  <a:lnTo>
                    <a:pt x="291021" y="500916"/>
                  </a:lnTo>
                  <a:lnTo>
                    <a:pt x="925787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FD9D1513-064F-4FC9-8731-DBBB3DEEF5AA}"/>
                </a:ext>
              </a:extLst>
            </p:cNvPr>
            <p:cNvSpPr/>
            <p:nvPr/>
          </p:nvSpPr>
          <p:spPr>
            <a:xfrm>
              <a:off x="0" y="5664381"/>
              <a:ext cx="1767194" cy="633601"/>
            </a:xfrm>
            <a:custGeom>
              <a:avLst/>
              <a:gdLst>
                <a:gd name="connsiteX0" fmla="*/ 1767195 w 1767194"/>
                <a:gd name="connsiteY0" fmla="*/ 0 h 633601"/>
                <a:gd name="connsiteX1" fmla="*/ 0 w 1767194"/>
                <a:gd name="connsiteY1" fmla="*/ 0 h 633601"/>
                <a:gd name="connsiteX2" fmla="*/ 0 w 1767194"/>
                <a:gd name="connsiteY2" fmla="*/ 633601 h 633601"/>
                <a:gd name="connsiteX3" fmla="*/ 964352 w 1767194"/>
                <a:gd name="connsiteY3" fmla="*/ 633601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194" h="633601">
                  <a:moveTo>
                    <a:pt x="1767195" y="0"/>
                  </a:moveTo>
                  <a:lnTo>
                    <a:pt x="0" y="0"/>
                  </a:lnTo>
                  <a:lnTo>
                    <a:pt x="0" y="633601"/>
                  </a:lnTo>
                  <a:lnTo>
                    <a:pt x="964352" y="63360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654E62A-829F-47A2-A4A7-318049B303D4}"/>
                </a:ext>
              </a:extLst>
            </p:cNvPr>
            <p:cNvSpPr/>
            <p:nvPr/>
          </p:nvSpPr>
          <p:spPr>
            <a:xfrm>
              <a:off x="0" y="5295287"/>
              <a:ext cx="2234908" cy="338661"/>
            </a:xfrm>
            <a:custGeom>
              <a:avLst/>
              <a:gdLst>
                <a:gd name="connsiteX0" fmla="*/ 2234909 w 2234908"/>
                <a:gd name="connsiteY0" fmla="*/ 0 h 338661"/>
                <a:gd name="connsiteX1" fmla="*/ 0 w 2234908"/>
                <a:gd name="connsiteY1" fmla="*/ 0 h 338661"/>
                <a:gd name="connsiteX2" fmla="*/ 0 w 2234908"/>
                <a:gd name="connsiteY2" fmla="*/ 338661 h 338661"/>
                <a:gd name="connsiteX3" fmla="*/ 1805722 w 2234908"/>
                <a:gd name="connsiteY3" fmla="*/ 338661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4908" h="338661">
                  <a:moveTo>
                    <a:pt x="2234909" y="0"/>
                  </a:moveTo>
                  <a:lnTo>
                    <a:pt x="0" y="0"/>
                  </a:lnTo>
                  <a:lnTo>
                    <a:pt x="0" y="338661"/>
                  </a:lnTo>
                  <a:lnTo>
                    <a:pt x="1805722" y="3386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D4E61B1-EB37-4568-98D3-26EE26071A94}"/>
                </a:ext>
              </a:extLst>
            </p:cNvPr>
            <p:cNvSpPr/>
            <p:nvPr/>
          </p:nvSpPr>
          <p:spPr>
            <a:xfrm>
              <a:off x="335811" y="6328414"/>
              <a:ext cx="2409779" cy="500916"/>
            </a:xfrm>
            <a:custGeom>
              <a:avLst/>
              <a:gdLst>
                <a:gd name="connsiteX0" fmla="*/ 634766 w 2409779"/>
                <a:gd name="connsiteY0" fmla="*/ 0 h 500916"/>
                <a:gd name="connsiteX1" fmla="*/ 0 w 2409779"/>
                <a:gd name="connsiteY1" fmla="*/ 500916 h 500916"/>
                <a:gd name="connsiteX2" fmla="*/ 2092416 w 2409779"/>
                <a:gd name="connsiteY2" fmla="*/ 500916 h 500916"/>
                <a:gd name="connsiteX3" fmla="*/ 2409780 w 2409779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9779" h="500916">
                  <a:moveTo>
                    <a:pt x="634766" y="0"/>
                  </a:moveTo>
                  <a:lnTo>
                    <a:pt x="0" y="500916"/>
                  </a:lnTo>
                  <a:lnTo>
                    <a:pt x="2092416" y="500916"/>
                  </a:lnTo>
                  <a:lnTo>
                    <a:pt x="240978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09A68DA4-5DC0-4206-88AD-BA03BA8BF014}"/>
                </a:ext>
              </a:extLst>
            </p:cNvPr>
            <p:cNvSpPr/>
            <p:nvPr/>
          </p:nvSpPr>
          <p:spPr>
            <a:xfrm>
              <a:off x="8219882" y="6328414"/>
              <a:ext cx="925824" cy="500916"/>
            </a:xfrm>
            <a:custGeom>
              <a:avLst/>
              <a:gdLst>
                <a:gd name="connsiteX0" fmla="*/ 634804 w 925824"/>
                <a:gd name="connsiteY0" fmla="*/ 500916 h 500916"/>
                <a:gd name="connsiteX1" fmla="*/ 925825 w 925824"/>
                <a:gd name="connsiteY1" fmla="*/ 500916 h 500916"/>
                <a:gd name="connsiteX2" fmla="*/ 925825 w 925824"/>
                <a:gd name="connsiteY2" fmla="*/ 0 h 500916"/>
                <a:gd name="connsiteX3" fmla="*/ 0 w 925824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824" h="500916">
                  <a:moveTo>
                    <a:pt x="634804" y="500916"/>
                  </a:moveTo>
                  <a:lnTo>
                    <a:pt x="925825" y="500916"/>
                  </a:lnTo>
                  <a:lnTo>
                    <a:pt x="9258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55DB43BC-C784-4406-8CF7-D68C0151FED4}"/>
                </a:ext>
              </a:extLst>
            </p:cNvPr>
            <p:cNvSpPr/>
            <p:nvPr/>
          </p:nvSpPr>
          <p:spPr>
            <a:xfrm>
              <a:off x="4584222" y="6328414"/>
              <a:ext cx="2103423" cy="500916"/>
            </a:xfrm>
            <a:custGeom>
              <a:avLst/>
              <a:gdLst>
                <a:gd name="connsiteX0" fmla="*/ 0 w 2103423"/>
                <a:gd name="connsiteY0" fmla="*/ 0 h 500916"/>
                <a:gd name="connsiteX1" fmla="*/ 0 w 2103423"/>
                <a:gd name="connsiteY1" fmla="*/ 500916 h 500916"/>
                <a:gd name="connsiteX2" fmla="*/ 2103424 w 2103423"/>
                <a:gd name="connsiteY2" fmla="*/ 500916 h 500916"/>
                <a:gd name="connsiteX3" fmla="*/ 1786022 w 2103423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3423" h="500916">
                  <a:moveTo>
                    <a:pt x="0" y="0"/>
                  </a:moveTo>
                  <a:lnTo>
                    <a:pt x="0" y="500916"/>
                  </a:lnTo>
                  <a:lnTo>
                    <a:pt x="2103424" y="500916"/>
                  </a:lnTo>
                  <a:lnTo>
                    <a:pt x="1786022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C98A62B3-FDB5-4666-BD5E-95BE5F858296}"/>
                </a:ext>
              </a:extLst>
            </p:cNvPr>
            <p:cNvSpPr/>
            <p:nvPr/>
          </p:nvSpPr>
          <p:spPr>
            <a:xfrm>
              <a:off x="2458062" y="6328414"/>
              <a:ext cx="2103385" cy="500916"/>
            </a:xfrm>
            <a:custGeom>
              <a:avLst/>
              <a:gdLst>
                <a:gd name="connsiteX0" fmla="*/ 317364 w 2103385"/>
                <a:gd name="connsiteY0" fmla="*/ 0 h 500916"/>
                <a:gd name="connsiteX1" fmla="*/ 0 w 2103385"/>
                <a:gd name="connsiteY1" fmla="*/ 500916 h 500916"/>
                <a:gd name="connsiteX2" fmla="*/ 2103386 w 2103385"/>
                <a:gd name="connsiteY2" fmla="*/ 500916 h 500916"/>
                <a:gd name="connsiteX3" fmla="*/ 2103386 w 2103385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3385" h="500916">
                  <a:moveTo>
                    <a:pt x="317364" y="0"/>
                  </a:moveTo>
                  <a:lnTo>
                    <a:pt x="0" y="500916"/>
                  </a:lnTo>
                  <a:lnTo>
                    <a:pt x="2103386" y="500916"/>
                  </a:lnTo>
                  <a:lnTo>
                    <a:pt x="2103386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6FF55D20-E7BF-48AA-9731-84219F21DAD0}"/>
                </a:ext>
              </a:extLst>
            </p:cNvPr>
            <p:cNvSpPr/>
            <p:nvPr/>
          </p:nvSpPr>
          <p:spPr>
            <a:xfrm>
              <a:off x="6400116" y="6328414"/>
              <a:ext cx="2409779" cy="500916"/>
            </a:xfrm>
            <a:custGeom>
              <a:avLst/>
              <a:gdLst>
                <a:gd name="connsiteX0" fmla="*/ 0 w 2409779"/>
                <a:gd name="connsiteY0" fmla="*/ 0 h 500916"/>
                <a:gd name="connsiteX1" fmla="*/ 317364 w 2409779"/>
                <a:gd name="connsiteY1" fmla="*/ 500916 h 500916"/>
                <a:gd name="connsiteX2" fmla="*/ 2409780 w 2409779"/>
                <a:gd name="connsiteY2" fmla="*/ 500916 h 500916"/>
                <a:gd name="connsiteX3" fmla="*/ 1775014 w 2409779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9779" h="500916">
                  <a:moveTo>
                    <a:pt x="0" y="0"/>
                  </a:moveTo>
                  <a:lnTo>
                    <a:pt x="317364" y="500916"/>
                  </a:lnTo>
                  <a:lnTo>
                    <a:pt x="2409780" y="500916"/>
                  </a:lnTo>
                  <a:lnTo>
                    <a:pt x="1775014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D20B5688-70D6-4184-B7AD-12C01695C757}"/>
                </a:ext>
              </a:extLst>
            </p:cNvPr>
            <p:cNvSpPr/>
            <p:nvPr/>
          </p:nvSpPr>
          <p:spPr>
            <a:xfrm>
              <a:off x="4584222" y="4989037"/>
              <a:ext cx="962492" cy="39460"/>
            </a:xfrm>
            <a:custGeom>
              <a:avLst/>
              <a:gdLst>
                <a:gd name="connsiteX0" fmla="*/ 962493 w 962492"/>
                <a:gd name="connsiteY0" fmla="*/ 39461 h 39460"/>
                <a:gd name="connsiteX1" fmla="*/ 937478 w 962492"/>
                <a:gd name="connsiteY1" fmla="*/ 0 h 39460"/>
                <a:gd name="connsiteX2" fmla="*/ 0 w 962492"/>
                <a:gd name="connsiteY2" fmla="*/ 0 h 39460"/>
                <a:gd name="connsiteX3" fmla="*/ 0 w 962492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2492" h="39460">
                  <a:moveTo>
                    <a:pt x="962493" y="39461"/>
                  </a:moveTo>
                  <a:lnTo>
                    <a:pt x="937478" y="0"/>
                  </a:lnTo>
                  <a:lnTo>
                    <a:pt x="0" y="0"/>
                  </a:lnTo>
                  <a:lnTo>
                    <a:pt x="0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FD7C11E8-563A-49D2-BFDC-0446AA434D45}"/>
                </a:ext>
              </a:extLst>
            </p:cNvPr>
            <p:cNvSpPr/>
            <p:nvPr/>
          </p:nvSpPr>
          <p:spPr>
            <a:xfrm>
              <a:off x="5551535" y="4989037"/>
              <a:ext cx="976460" cy="39460"/>
            </a:xfrm>
            <a:custGeom>
              <a:avLst/>
              <a:gdLst>
                <a:gd name="connsiteX0" fmla="*/ 976461 w 976460"/>
                <a:gd name="connsiteY0" fmla="*/ 39461 h 39460"/>
                <a:gd name="connsiteX1" fmla="*/ 926432 w 976460"/>
                <a:gd name="connsiteY1" fmla="*/ 0 h 39460"/>
                <a:gd name="connsiteX2" fmla="*/ 0 w 976460"/>
                <a:gd name="connsiteY2" fmla="*/ 0 h 39460"/>
                <a:gd name="connsiteX3" fmla="*/ 25014 w 976460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460" h="39460">
                  <a:moveTo>
                    <a:pt x="976461" y="39461"/>
                  </a:moveTo>
                  <a:lnTo>
                    <a:pt x="926432" y="0"/>
                  </a:lnTo>
                  <a:lnTo>
                    <a:pt x="0" y="0"/>
                  </a:lnTo>
                  <a:lnTo>
                    <a:pt x="25014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24F3636-A1FC-403C-8B73-27BFFEFE1B30}"/>
                </a:ext>
              </a:extLst>
            </p:cNvPr>
            <p:cNvSpPr/>
            <p:nvPr/>
          </p:nvSpPr>
          <p:spPr>
            <a:xfrm>
              <a:off x="6522758" y="4989037"/>
              <a:ext cx="2622949" cy="39460"/>
            </a:xfrm>
            <a:custGeom>
              <a:avLst/>
              <a:gdLst>
                <a:gd name="connsiteX0" fmla="*/ 2622950 w 2622949"/>
                <a:gd name="connsiteY0" fmla="*/ 39461 h 39460"/>
                <a:gd name="connsiteX1" fmla="*/ 2622950 w 2622949"/>
                <a:gd name="connsiteY1" fmla="*/ 0 h 39460"/>
                <a:gd name="connsiteX2" fmla="*/ 0 w 2622949"/>
                <a:gd name="connsiteY2" fmla="*/ 0 h 39460"/>
                <a:gd name="connsiteX3" fmla="*/ 50028 w 2622949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949" h="39460">
                  <a:moveTo>
                    <a:pt x="2622950" y="39461"/>
                  </a:moveTo>
                  <a:lnTo>
                    <a:pt x="2622950" y="0"/>
                  </a:lnTo>
                  <a:lnTo>
                    <a:pt x="0" y="0"/>
                  </a:lnTo>
                  <a:lnTo>
                    <a:pt x="50028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17F2BF6F-492A-43AF-A422-49C421A8FA03}"/>
                </a:ext>
              </a:extLst>
            </p:cNvPr>
            <p:cNvSpPr/>
            <p:nvPr/>
          </p:nvSpPr>
          <p:spPr>
            <a:xfrm>
              <a:off x="2617712" y="4989037"/>
              <a:ext cx="976460" cy="39460"/>
            </a:xfrm>
            <a:custGeom>
              <a:avLst/>
              <a:gdLst>
                <a:gd name="connsiteX0" fmla="*/ 951447 w 976460"/>
                <a:gd name="connsiteY0" fmla="*/ 39461 h 39460"/>
                <a:gd name="connsiteX1" fmla="*/ 976461 w 976460"/>
                <a:gd name="connsiteY1" fmla="*/ 0 h 39460"/>
                <a:gd name="connsiteX2" fmla="*/ 50028 w 976460"/>
                <a:gd name="connsiteY2" fmla="*/ 0 h 39460"/>
                <a:gd name="connsiteX3" fmla="*/ 0 w 976460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460" h="39460">
                  <a:moveTo>
                    <a:pt x="951447" y="39461"/>
                  </a:moveTo>
                  <a:lnTo>
                    <a:pt x="976461" y="0"/>
                  </a:lnTo>
                  <a:lnTo>
                    <a:pt x="50028" y="0"/>
                  </a:lnTo>
                  <a:lnTo>
                    <a:pt x="0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08106FF6-34D3-40A1-AA3D-46680B308B57}"/>
                </a:ext>
              </a:extLst>
            </p:cNvPr>
            <p:cNvSpPr/>
            <p:nvPr/>
          </p:nvSpPr>
          <p:spPr>
            <a:xfrm>
              <a:off x="3598993" y="4989037"/>
              <a:ext cx="962454" cy="39460"/>
            </a:xfrm>
            <a:custGeom>
              <a:avLst/>
              <a:gdLst>
                <a:gd name="connsiteX0" fmla="*/ 962454 w 962454"/>
                <a:gd name="connsiteY0" fmla="*/ 39461 h 39460"/>
                <a:gd name="connsiteX1" fmla="*/ 962454 w 962454"/>
                <a:gd name="connsiteY1" fmla="*/ 0 h 39460"/>
                <a:gd name="connsiteX2" fmla="*/ 25014 w 962454"/>
                <a:gd name="connsiteY2" fmla="*/ 0 h 39460"/>
                <a:gd name="connsiteX3" fmla="*/ 0 w 962454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2454" h="39460">
                  <a:moveTo>
                    <a:pt x="962454" y="39461"/>
                  </a:moveTo>
                  <a:lnTo>
                    <a:pt x="962454" y="0"/>
                  </a:lnTo>
                  <a:lnTo>
                    <a:pt x="25014" y="0"/>
                  </a:lnTo>
                  <a:lnTo>
                    <a:pt x="0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5FB3789D-5078-46AA-9C0C-99569564CDFF}"/>
                </a:ext>
              </a:extLst>
            </p:cNvPr>
            <p:cNvSpPr/>
            <p:nvPr/>
          </p:nvSpPr>
          <p:spPr>
            <a:xfrm>
              <a:off x="0" y="4989037"/>
              <a:ext cx="2622950" cy="39460"/>
            </a:xfrm>
            <a:custGeom>
              <a:avLst/>
              <a:gdLst>
                <a:gd name="connsiteX0" fmla="*/ 2622950 w 2622950"/>
                <a:gd name="connsiteY0" fmla="*/ 0 h 39460"/>
                <a:gd name="connsiteX1" fmla="*/ 0 w 2622950"/>
                <a:gd name="connsiteY1" fmla="*/ 0 h 39460"/>
                <a:gd name="connsiteX2" fmla="*/ 0 w 2622950"/>
                <a:gd name="connsiteY2" fmla="*/ 39461 h 39460"/>
                <a:gd name="connsiteX3" fmla="*/ 2572922 w 2622950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950" h="39460">
                  <a:moveTo>
                    <a:pt x="2622950" y="0"/>
                  </a:moveTo>
                  <a:lnTo>
                    <a:pt x="0" y="0"/>
                  </a:lnTo>
                  <a:lnTo>
                    <a:pt x="0" y="39461"/>
                  </a:lnTo>
                  <a:lnTo>
                    <a:pt x="2572922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C1D38A60-798B-4501-8CC9-2BD6F0ECB67E}"/>
                </a:ext>
              </a:extLst>
            </p:cNvPr>
            <p:cNvSpPr/>
            <p:nvPr/>
          </p:nvSpPr>
          <p:spPr>
            <a:xfrm>
              <a:off x="0" y="5058929"/>
              <a:ext cx="2534356" cy="205925"/>
            </a:xfrm>
            <a:custGeom>
              <a:avLst/>
              <a:gdLst>
                <a:gd name="connsiteX0" fmla="*/ 2534357 w 2534356"/>
                <a:gd name="connsiteY0" fmla="*/ 0 h 205925"/>
                <a:gd name="connsiteX1" fmla="*/ 0 w 2534356"/>
                <a:gd name="connsiteY1" fmla="*/ 0 h 205925"/>
                <a:gd name="connsiteX2" fmla="*/ 0 w 2534356"/>
                <a:gd name="connsiteY2" fmla="*/ 205925 h 205925"/>
                <a:gd name="connsiteX3" fmla="*/ 2273474 w 2534356"/>
                <a:gd name="connsiteY3" fmla="*/ 205925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4356" h="205925">
                  <a:moveTo>
                    <a:pt x="2534357" y="0"/>
                  </a:moveTo>
                  <a:lnTo>
                    <a:pt x="0" y="0"/>
                  </a:lnTo>
                  <a:lnTo>
                    <a:pt x="0" y="205925"/>
                  </a:lnTo>
                  <a:lnTo>
                    <a:pt x="2273474" y="205925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B39F414E-64F9-44CD-AAA6-5F09068E1E63}"/>
                </a:ext>
              </a:extLst>
            </p:cNvPr>
            <p:cNvSpPr/>
            <p:nvPr/>
          </p:nvSpPr>
          <p:spPr>
            <a:xfrm>
              <a:off x="6910799" y="5295287"/>
              <a:ext cx="2234908" cy="338661"/>
            </a:xfrm>
            <a:custGeom>
              <a:avLst/>
              <a:gdLst>
                <a:gd name="connsiteX0" fmla="*/ 429149 w 2234908"/>
                <a:gd name="connsiteY0" fmla="*/ 338661 h 338661"/>
                <a:gd name="connsiteX1" fmla="*/ 2234909 w 2234908"/>
                <a:gd name="connsiteY1" fmla="*/ 338661 h 338661"/>
                <a:gd name="connsiteX2" fmla="*/ 2234909 w 2234908"/>
                <a:gd name="connsiteY2" fmla="*/ 0 h 338661"/>
                <a:gd name="connsiteX3" fmla="*/ 0 w 2234908"/>
                <a:gd name="connsiteY3" fmla="*/ 0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4908" h="338661">
                  <a:moveTo>
                    <a:pt x="429149" y="338661"/>
                  </a:moveTo>
                  <a:lnTo>
                    <a:pt x="2234909" y="338661"/>
                  </a:lnTo>
                  <a:lnTo>
                    <a:pt x="223490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F50FA31B-14CA-4AC8-A0F2-93D5C6D648F8}"/>
                </a:ext>
              </a:extLst>
            </p:cNvPr>
            <p:cNvSpPr/>
            <p:nvPr/>
          </p:nvSpPr>
          <p:spPr>
            <a:xfrm>
              <a:off x="4584222" y="5295287"/>
              <a:ext cx="1346054" cy="338661"/>
            </a:xfrm>
            <a:custGeom>
              <a:avLst/>
              <a:gdLst>
                <a:gd name="connsiteX0" fmla="*/ 1131480 w 1346054"/>
                <a:gd name="connsiteY0" fmla="*/ 0 h 338661"/>
                <a:gd name="connsiteX1" fmla="*/ 0 w 1346054"/>
                <a:gd name="connsiteY1" fmla="*/ 0 h 338661"/>
                <a:gd name="connsiteX2" fmla="*/ 0 w 1346054"/>
                <a:gd name="connsiteY2" fmla="*/ 338661 h 338661"/>
                <a:gd name="connsiteX3" fmla="*/ 1346055 w 1346054"/>
                <a:gd name="connsiteY3" fmla="*/ 338661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054" h="338661">
                  <a:moveTo>
                    <a:pt x="1131480" y="0"/>
                  </a:moveTo>
                  <a:lnTo>
                    <a:pt x="0" y="0"/>
                  </a:lnTo>
                  <a:lnTo>
                    <a:pt x="0" y="338661"/>
                  </a:lnTo>
                  <a:lnTo>
                    <a:pt x="1346055" y="3386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85ACD73B-79FA-4124-9610-40EB4ECD2F7C}"/>
                </a:ext>
              </a:extLst>
            </p:cNvPr>
            <p:cNvSpPr/>
            <p:nvPr/>
          </p:nvSpPr>
          <p:spPr>
            <a:xfrm>
              <a:off x="4584222" y="5664381"/>
              <a:ext cx="1766777" cy="633601"/>
            </a:xfrm>
            <a:custGeom>
              <a:avLst/>
              <a:gdLst>
                <a:gd name="connsiteX0" fmla="*/ 0 w 1766777"/>
                <a:gd name="connsiteY0" fmla="*/ 0 h 633601"/>
                <a:gd name="connsiteX1" fmla="*/ 0 w 1766777"/>
                <a:gd name="connsiteY1" fmla="*/ 633601 h 633601"/>
                <a:gd name="connsiteX2" fmla="*/ 1766778 w 1766777"/>
                <a:gd name="connsiteY2" fmla="*/ 633601 h 633601"/>
                <a:gd name="connsiteX3" fmla="*/ 1365337 w 1766777"/>
                <a:gd name="connsiteY3" fmla="*/ 0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6777" h="633601">
                  <a:moveTo>
                    <a:pt x="0" y="0"/>
                  </a:moveTo>
                  <a:lnTo>
                    <a:pt x="0" y="633601"/>
                  </a:lnTo>
                  <a:lnTo>
                    <a:pt x="1766778" y="633601"/>
                  </a:lnTo>
                  <a:lnTo>
                    <a:pt x="1365337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3369162-6968-48E3-97D3-EF9045CC0AEE}"/>
                </a:ext>
              </a:extLst>
            </p:cNvPr>
            <p:cNvSpPr/>
            <p:nvPr/>
          </p:nvSpPr>
          <p:spPr>
            <a:xfrm>
              <a:off x="4584222" y="5058929"/>
              <a:ext cx="1112197" cy="205925"/>
            </a:xfrm>
            <a:custGeom>
              <a:avLst/>
              <a:gdLst>
                <a:gd name="connsiteX0" fmla="*/ 981775 w 1112197"/>
                <a:gd name="connsiteY0" fmla="*/ 0 h 205925"/>
                <a:gd name="connsiteX1" fmla="*/ 0 w 1112197"/>
                <a:gd name="connsiteY1" fmla="*/ 0 h 205925"/>
                <a:gd name="connsiteX2" fmla="*/ 0 w 1112197"/>
                <a:gd name="connsiteY2" fmla="*/ 205925 h 205925"/>
                <a:gd name="connsiteX3" fmla="*/ 1112197 w 1112197"/>
                <a:gd name="connsiteY3" fmla="*/ 205925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197" h="205925">
                  <a:moveTo>
                    <a:pt x="981775" y="0"/>
                  </a:moveTo>
                  <a:lnTo>
                    <a:pt x="0" y="0"/>
                  </a:lnTo>
                  <a:lnTo>
                    <a:pt x="0" y="205925"/>
                  </a:lnTo>
                  <a:lnTo>
                    <a:pt x="1112197" y="205925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ADDF1F70-E31E-4DD5-A609-AFAB499DDD9D}"/>
                </a:ext>
              </a:extLst>
            </p:cNvPr>
            <p:cNvSpPr/>
            <p:nvPr/>
          </p:nvSpPr>
          <p:spPr>
            <a:xfrm>
              <a:off x="5595831" y="5058929"/>
              <a:ext cx="1231612" cy="205925"/>
            </a:xfrm>
            <a:custGeom>
              <a:avLst/>
              <a:gdLst>
                <a:gd name="connsiteX0" fmla="*/ 1231612 w 1231612"/>
                <a:gd name="connsiteY0" fmla="*/ 205925 h 205925"/>
                <a:gd name="connsiteX1" fmla="*/ 970729 w 1231612"/>
                <a:gd name="connsiteY1" fmla="*/ 0 h 205925"/>
                <a:gd name="connsiteX2" fmla="*/ 0 w 1231612"/>
                <a:gd name="connsiteY2" fmla="*/ 0 h 205925"/>
                <a:gd name="connsiteX3" fmla="*/ 130422 w 1231612"/>
                <a:gd name="connsiteY3" fmla="*/ 205925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1612" h="205925">
                  <a:moveTo>
                    <a:pt x="1231612" y="205925"/>
                  </a:moveTo>
                  <a:lnTo>
                    <a:pt x="970729" y="0"/>
                  </a:lnTo>
                  <a:lnTo>
                    <a:pt x="0" y="0"/>
                  </a:lnTo>
                  <a:lnTo>
                    <a:pt x="130422" y="205925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FDF2553F-4956-4F07-8D78-6117DBF02C51}"/>
                </a:ext>
              </a:extLst>
            </p:cNvPr>
            <p:cNvSpPr/>
            <p:nvPr/>
          </p:nvSpPr>
          <p:spPr>
            <a:xfrm>
              <a:off x="6611351" y="5058929"/>
              <a:ext cx="2534356" cy="205925"/>
            </a:xfrm>
            <a:custGeom>
              <a:avLst/>
              <a:gdLst>
                <a:gd name="connsiteX0" fmla="*/ 0 w 2534356"/>
                <a:gd name="connsiteY0" fmla="*/ 0 h 205925"/>
                <a:gd name="connsiteX1" fmla="*/ 260883 w 2534356"/>
                <a:gd name="connsiteY1" fmla="*/ 205925 h 205925"/>
                <a:gd name="connsiteX2" fmla="*/ 2534357 w 2534356"/>
                <a:gd name="connsiteY2" fmla="*/ 205925 h 205925"/>
                <a:gd name="connsiteX3" fmla="*/ 2534357 w 2534356"/>
                <a:gd name="connsiteY3" fmla="*/ 0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4356" h="205925">
                  <a:moveTo>
                    <a:pt x="0" y="0"/>
                  </a:moveTo>
                  <a:lnTo>
                    <a:pt x="260883" y="205925"/>
                  </a:lnTo>
                  <a:lnTo>
                    <a:pt x="2534357" y="205925"/>
                  </a:lnTo>
                  <a:lnTo>
                    <a:pt x="2534357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94757E4E-00A8-4184-B6B8-B11D2DF14EE0}"/>
                </a:ext>
              </a:extLst>
            </p:cNvPr>
            <p:cNvSpPr/>
            <p:nvPr/>
          </p:nvSpPr>
          <p:spPr>
            <a:xfrm>
              <a:off x="5745537" y="5295287"/>
              <a:ext cx="1549659" cy="338661"/>
            </a:xfrm>
            <a:custGeom>
              <a:avLst/>
              <a:gdLst>
                <a:gd name="connsiteX0" fmla="*/ 0 w 1549659"/>
                <a:gd name="connsiteY0" fmla="*/ 0 h 338661"/>
                <a:gd name="connsiteX1" fmla="*/ 214612 w 1549659"/>
                <a:gd name="connsiteY1" fmla="*/ 338661 h 338661"/>
                <a:gd name="connsiteX2" fmla="*/ 1549659 w 1549659"/>
                <a:gd name="connsiteY2" fmla="*/ 338661 h 338661"/>
                <a:gd name="connsiteX3" fmla="*/ 1120472 w 1549659"/>
                <a:gd name="connsiteY3" fmla="*/ 0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659" h="338661">
                  <a:moveTo>
                    <a:pt x="0" y="0"/>
                  </a:moveTo>
                  <a:lnTo>
                    <a:pt x="214612" y="338661"/>
                  </a:lnTo>
                  <a:lnTo>
                    <a:pt x="1549659" y="338661"/>
                  </a:lnTo>
                  <a:lnTo>
                    <a:pt x="1120472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CD7579C1-BE36-43F5-9E26-EB33A6C6AAE6}"/>
                </a:ext>
              </a:extLst>
            </p:cNvPr>
            <p:cNvSpPr/>
            <p:nvPr/>
          </p:nvSpPr>
          <p:spPr>
            <a:xfrm>
              <a:off x="5979432" y="5664381"/>
              <a:ext cx="2157133" cy="633601"/>
            </a:xfrm>
            <a:custGeom>
              <a:avLst/>
              <a:gdLst>
                <a:gd name="connsiteX0" fmla="*/ 401402 w 2157133"/>
                <a:gd name="connsiteY0" fmla="*/ 633601 h 633601"/>
                <a:gd name="connsiteX1" fmla="*/ 2157134 w 2157133"/>
                <a:gd name="connsiteY1" fmla="*/ 633601 h 633601"/>
                <a:gd name="connsiteX2" fmla="*/ 1354329 w 2157133"/>
                <a:gd name="connsiteY2" fmla="*/ 0 h 633601"/>
                <a:gd name="connsiteX3" fmla="*/ 0 w 2157133"/>
                <a:gd name="connsiteY3" fmla="*/ 0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7133" h="633601">
                  <a:moveTo>
                    <a:pt x="401402" y="633601"/>
                  </a:moveTo>
                  <a:lnTo>
                    <a:pt x="2157134" y="633601"/>
                  </a:lnTo>
                  <a:lnTo>
                    <a:pt x="135432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835B8886-7AA9-4BD4-A934-EC217E195F03}"/>
                </a:ext>
              </a:extLst>
            </p:cNvPr>
            <p:cNvSpPr/>
            <p:nvPr/>
          </p:nvSpPr>
          <p:spPr>
            <a:xfrm>
              <a:off x="1009142" y="5664381"/>
              <a:ext cx="2157133" cy="633601"/>
            </a:xfrm>
            <a:custGeom>
              <a:avLst/>
              <a:gdLst>
                <a:gd name="connsiteX0" fmla="*/ 802805 w 2157133"/>
                <a:gd name="connsiteY0" fmla="*/ 0 h 633601"/>
                <a:gd name="connsiteX1" fmla="*/ 0 w 2157133"/>
                <a:gd name="connsiteY1" fmla="*/ 633601 h 633601"/>
                <a:gd name="connsiteX2" fmla="*/ 1755732 w 2157133"/>
                <a:gd name="connsiteY2" fmla="*/ 633601 h 633601"/>
                <a:gd name="connsiteX3" fmla="*/ 2157134 w 2157133"/>
                <a:gd name="connsiteY3" fmla="*/ 0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7133" h="633601">
                  <a:moveTo>
                    <a:pt x="802805" y="0"/>
                  </a:moveTo>
                  <a:lnTo>
                    <a:pt x="0" y="633601"/>
                  </a:lnTo>
                  <a:lnTo>
                    <a:pt x="1755732" y="633601"/>
                  </a:lnTo>
                  <a:lnTo>
                    <a:pt x="2157134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1116C106-6AEA-45BD-A739-1AA734CDCD46}"/>
                </a:ext>
              </a:extLst>
            </p:cNvPr>
            <p:cNvSpPr/>
            <p:nvPr/>
          </p:nvSpPr>
          <p:spPr>
            <a:xfrm>
              <a:off x="7378513" y="5664381"/>
              <a:ext cx="1767194" cy="633601"/>
            </a:xfrm>
            <a:custGeom>
              <a:avLst/>
              <a:gdLst>
                <a:gd name="connsiteX0" fmla="*/ 802842 w 1767194"/>
                <a:gd name="connsiteY0" fmla="*/ 633601 h 633601"/>
                <a:gd name="connsiteX1" fmla="*/ 1767195 w 1767194"/>
                <a:gd name="connsiteY1" fmla="*/ 633601 h 633601"/>
                <a:gd name="connsiteX2" fmla="*/ 1767195 w 1767194"/>
                <a:gd name="connsiteY2" fmla="*/ 0 h 633601"/>
                <a:gd name="connsiteX3" fmla="*/ 0 w 1767194"/>
                <a:gd name="connsiteY3" fmla="*/ 0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194" h="633601">
                  <a:moveTo>
                    <a:pt x="802842" y="633601"/>
                  </a:moveTo>
                  <a:lnTo>
                    <a:pt x="1767195" y="633601"/>
                  </a:lnTo>
                  <a:lnTo>
                    <a:pt x="176719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DB42A0ED-418F-48D4-BA2A-B0CB59F334A5}"/>
                </a:ext>
              </a:extLst>
            </p:cNvPr>
            <p:cNvSpPr/>
            <p:nvPr/>
          </p:nvSpPr>
          <p:spPr>
            <a:xfrm>
              <a:off x="3449288" y="5058929"/>
              <a:ext cx="1112159" cy="205925"/>
            </a:xfrm>
            <a:custGeom>
              <a:avLst/>
              <a:gdLst>
                <a:gd name="connsiteX0" fmla="*/ 0 w 1112159"/>
                <a:gd name="connsiteY0" fmla="*/ 205925 h 205925"/>
                <a:gd name="connsiteX1" fmla="*/ 1112159 w 1112159"/>
                <a:gd name="connsiteY1" fmla="*/ 205925 h 205925"/>
                <a:gd name="connsiteX2" fmla="*/ 1112159 w 1112159"/>
                <a:gd name="connsiteY2" fmla="*/ 0 h 205925"/>
                <a:gd name="connsiteX3" fmla="*/ 130423 w 1112159"/>
                <a:gd name="connsiteY3" fmla="*/ 0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159" h="205925">
                  <a:moveTo>
                    <a:pt x="0" y="205925"/>
                  </a:moveTo>
                  <a:lnTo>
                    <a:pt x="1112159" y="205925"/>
                  </a:lnTo>
                  <a:lnTo>
                    <a:pt x="1112159" y="0"/>
                  </a:lnTo>
                  <a:lnTo>
                    <a:pt x="130423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5561401-7929-4A79-A238-3467D6A94B5A}"/>
                </a:ext>
              </a:extLst>
            </p:cNvPr>
            <p:cNvSpPr/>
            <p:nvPr/>
          </p:nvSpPr>
          <p:spPr>
            <a:xfrm>
              <a:off x="2318264" y="5058929"/>
              <a:ext cx="1231612" cy="205925"/>
            </a:xfrm>
            <a:custGeom>
              <a:avLst/>
              <a:gdLst>
                <a:gd name="connsiteX0" fmla="*/ 1231612 w 1231612"/>
                <a:gd name="connsiteY0" fmla="*/ 0 h 205925"/>
                <a:gd name="connsiteX1" fmla="*/ 260883 w 1231612"/>
                <a:gd name="connsiteY1" fmla="*/ 0 h 205925"/>
                <a:gd name="connsiteX2" fmla="*/ 0 w 1231612"/>
                <a:gd name="connsiteY2" fmla="*/ 205925 h 205925"/>
                <a:gd name="connsiteX3" fmla="*/ 1101190 w 1231612"/>
                <a:gd name="connsiteY3" fmla="*/ 205925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1612" h="205925">
                  <a:moveTo>
                    <a:pt x="1231612" y="0"/>
                  </a:moveTo>
                  <a:lnTo>
                    <a:pt x="260883" y="0"/>
                  </a:lnTo>
                  <a:lnTo>
                    <a:pt x="0" y="205925"/>
                  </a:lnTo>
                  <a:lnTo>
                    <a:pt x="1101190" y="205925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0689243-712E-4547-A2A3-2993AE1479CB}"/>
                </a:ext>
              </a:extLst>
            </p:cNvPr>
            <p:cNvSpPr/>
            <p:nvPr/>
          </p:nvSpPr>
          <p:spPr>
            <a:xfrm>
              <a:off x="1850511" y="5295287"/>
              <a:ext cx="1549659" cy="338661"/>
            </a:xfrm>
            <a:custGeom>
              <a:avLst/>
              <a:gdLst>
                <a:gd name="connsiteX0" fmla="*/ 1549660 w 1549659"/>
                <a:gd name="connsiteY0" fmla="*/ 0 h 338661"/>
                <a:gd name="connsiteX1" fmla="*/ 429187 w 1549659"/>
                <a:gd name="connsiteY1" fmla="*/ 0 h 338661"/>
                <a:gd name="connsiteX2" fmla="*/ 0 w 1549659"/>
                <a:gd name="connsiteY2" fmla="*/ 338661 h 338661"/>
                <a:gd name="connsiteX3" fmla="*/ 1335047 w 1549659"/>
                <a:gd name="connsiteY3" fmla="*/ 338661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659" h="338661">
                  <a:moveTo>
                    <a:pt x="1549660" y="0"/>
                  </a:moveTo>
                  <a:lnTo>
                    <a:pt x="429187" y="0"/>
                  </a:lnTo>
                  <a:lnTo>
                    <a:pt x="0" y="338661"/>
                  </a:lnTo>
                  <a:lnTo>
                    <a:pt x="1335047" y="3386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F219F535-C90D-48F5-A5D3-5E652397D029}"/>
                </a:ext>
              </a:extLst>
            </p:cNvPr>
            <p:cNvSpPr/>
            <p:nvPr/>
          </p:nvSpPr>
          <p:spPr>
            <a:xfrm>
              <a:off x="3215393" y="5295287"/>
              <a:ext cx="1346054" cy="338661"/>
            </a:xfrm>
            <a:custGeom>
              <a:avLst/>
              <a:gdLst>
                <a:gd name="connsiteX0" fmla="*/ 0 w 1346054"/>
                <a:gd name="connsiteY0" fmla="*/ 338661 h 338661"/>
                <a:gd name="connsiteX1" fmla="*/ 1346055 w 1346054"/>
                <a:gd name="connsiteY1" fmla="*/ 338661 h 338661"/>
                <a:gd name="connsiteX2" fmla="*/ 1346055 w 1346054"/>
                <a:gd name="connsiteY2" fmla="*/ 0 h 338661"/>
                <a:gd name="connsiteX3" fmla="*/ 214613 w 1346054"/>
                <a:gd name="connsiteY3" fmla="*/ 0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054" h="338661">
                  <a:moveTo>
                    <a:pt x="0" y="338661"/>
                  </a:moveTo>
                  <a:lnTo>
                    <a:pt x="1346055" y="338661"/>
                  </a:lnTo>
                  <a:lnTo>
                    <a:pt x="1346055" y="0"/>
                  </a:lnTo>
                  <a:lnTo>
                    <a:pt x="214613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1143D6A1-2B6A-4C73-8019-2D70E3880145}"/>
                </a:ext>
              </a:extLst>
            </p:cNvPr>
            <p:cNvSpPr/>
            <p:nvPr/>
          </p:nvSpPr>
          <p:spPr>
            <a:xfrm>
              <a:off x="2794708" y="5664381"/>
              <a:ext cx="1766739" cy="633601"/>
            </a:xfrm>
            <a:custGeom>
              <a:avLst/>
              <a:gdLst>
                <a:gd name="connsiteX0" fmla="*/ 0 w 1766739"/>
                <a:gd name="connsiteY0" fmla="*/ 633601 h 633601"/>
                <a:gd name="connsiteX1" fmla="*/ 1766739 w 1766739"/>
                <a:gd name="connsiteY1" fmla="*/ 633601 h 633601"/>
                <a:gd name="connsiteX2" fmla="*/ 1766739 w 1766739"/>
                <a:gd name="connsiteY2" fmla="*/ 0 h 633601"/>
                <a:gd name="connsiteX3" fmla="*/ 401440 w 1766739"/>
                <a:gd name="connsiteY3" fmla="*/ 0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6739" h="633601">
                  <a:moveTo>
                    <a:pt x="0" y="633601"/>
                  </a:moveTo>
                  <a:lnTo>
                    <a:pt x="1766739" y="633601"/>
                  </a:lnTo>
                  <a:lnTo>
                    <a:pt x="1766739" y="0"/>
                  </a:lnTo>
                  <a:lnTo>
                    <a:pt x="40144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8F3D5753-3945-44DD-BE24-1383D5E92523}"/>
              </a:ext>
            </a:extLst>
          </p:cNvPr>
          <p:cNvSpPr/>
          <p:nvPr/>
        </p:nvSpPr>
        <p:spPr>
          <a:xfrm>
            <a:off x="3461483" y="3509317"/>
            <a:ext cx="2224216" cy="2224212"/>
          </a:xfrm>
          <a:prstGeom prst="ellipse">
            <a:avLst/>
          </a:prstGeom>
          <a:gradFill flip="none" rotWithShape="1">
            <a:gsLst>
              <a:gs pos="15900">
                <a:srgbClr val="026CD5"/>
              </a:gs>
              <a:gs pos="0">
                <a:srgbClr val="012045"/>
              </a:gs>
              <a:gs pos="100000">
                <a:srgbClr val="29C7FF"/>
              </a:gs>
            </a:gsLst>
            <a:lin ang="16200000" scaled="1"/>
            <a:tileRect/>
          </a:gra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16BA031E-D8B0-4619-A11F-C31AE5E4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50278" y="3778076"/>
            <a:ext cx="1643446" cy="16866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140A31A-51A6-47EB-95A9-F7496CEFEC72}"/>
              </a:ext>
            </a:extLst>
          </p:cNvPr>
          <p:cNvSpPr/>
          <p:nvPr/>
        </p:nvSpPr>
        <p:spPr>
          <a:xfrm>
            <a:off x="7072002" y="4253810"/>
            <a:ext cx="735227" cy="735227"/>
          </a:xfrm>
          <a:prstGeom prst="ellipse">
            <a:avLst/>
          </a:prstGeom>
          <a:noFill/>
          <a:ln w="38100">
            <a:gradFill>
              <a:gsLst>
                <a:gs pos="0">
                  <a:srgbClr val="00B0F0"/>
                </a:gs>
                <a:gs pos="100000">
                  <a:srgbClr val="002060"/>
                </a:gs>
                <a:gs pos="82000">
                  <a:srgbClr val="0070C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1A123F9-07EB-4C7E-A5A0-02A4BCB5ACFA}"/>
              </a:ext>
            </a:extLst>
          </p:cNvPr>
          <p:cNvSpPr/>
          <p:nvPr/>
        </p:nvSpPr>
        <p:spPr>
          <a:xfrm>
            <a:off x="8132768" y="4253810"/>
            <a:ext cx="735227" cy="735227"/>
          </a:xfrm>
          <a:prstGeom prst="ellipse">
            <a:avLst/>
          </a:prstGeom>
          <a:noFill/>
          <a:ln w="38100">
            <a:gradFill>
              <a:gsLst>
                <a:gs pos="0">
                  <a:srgbClr val="00B0F0"/>
                </a:gs>
                <a:gs pos="100000">
                  <a:srgbClr val="002060"/>
                </a:gs>
                <a:gs pos="82000">
                  <a:srgbClr val="0070C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75298A3-E412-46A2-A941-D54C85065D43}"/>
              </a:ext>
            </a:extLst>
          </p:cNvPr>
          <p:cNvSpPr/>
          <p:nvPr/>
        </p:nvSpPr>
        <p:spPr>
          <a:xfrm>
            <a:off x="279188" y="4253810"/>
            <a:ext cx="735227" cy="735227"/>
          </a:xfrm>
          <a:prstGeom prst="ellipse">
            <a:avLst/>
          </a:prstGeom>
          <a:noFill/>
          <a:ln w="38100">
            <a:gradFill>
              <a:gsLst>
                <a:gs pos="0">
                  <a:srgbClr val="00B0F0"/>
                </a:gs>
                <a:gs pos="100000">
                  <a:srgbClr val="002060"/>
                </a:gs>
                <a:gs pos="82000">
                  <a:srgbClr val="0070C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6D2C2C-DC89-474D-BAF3-378B4A99B825}"/>
              </a:ext>
            </a:extLst>
          </p:cNvPr>
          <p:cNvSpPr/>
          <p:nvPr/>
        </p:nvSpPr>
        <p:spPr>
          <a:xfrm>
            <a:off x="1339953" y="4253810"/>
            <a:ext cx="735227" cy="735227"/>
          </a:xfrm>
          <a:prstGeom prst="ellipse">
            <a:avLst/>
          </a:prstGeom>
          <a:noFill/>
          <a:ln w="38100">
            <a:gradFill>
              <a:gsLst>
                <a:gs pos="0">
                  <a:srgbClr val="00B0F0"/>
                </a:gs>
                <a:gs pos="100000">
                  <a:srgbClr val="002060"/>
                </a:gs>
                <a:gs pos="82000">
                  <a:srgbClr val="0070C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70EFC9F-BAFE-4B80-BE5E-FD83584C3462}"/>
              </a:ext>
            </a:extLst>
          </p:cNvPr>
          <p:cNvSpPr/>
          <p:nvPr/>
        </p:nvSpPr>
        <p:spPr>
          <a:xfrm>
            <a:off x="2400718" y="4253810"/>
            <a:ext cx="735227" cy="735227"/>
          </a:xfrm>
          <a:prstGeom prst="ellipse">
            <a:avLst/>
          </a:prstGeom>
          <a:noFill/>
          <a:ln w="38100">
            <a:gradFill>
              <a:gsLst>
                <a:gs pos="0">
                  <a:srgbClr val="00B0F0"/>
                </a:gs>
                <a:gs pos="100000">
                  <a:srgbClr val="002060"/>
                </a:gs>
                <a:gs pos="82000">
                  <a:srgbClr val="0070C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C990EC1F-B79E-4264-9425-88F82B4DA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7251" y="4392823"/>
            <a:ext cx="419100" cy="4572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B18A089-CF5B-4DC2-A1C8-9F3D75CA6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507541" y="4416636"/>
            <a:ext cx="400050" cy="40957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0A0218CC-2D23-4320-8BD7-F6780F8702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63544" y="4416636"/>
            <a:ext cx="409575" cy="40957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5E0DEB6-FBB5-4125-BA56-168949DF1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249115" y="4416636"/>
            <a:ext cx="381000" cy="40957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0A4A671-E2C3-44D0-BC2C-F842A8BB66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271781" y="4392823"/>
            <a:ext cx="457200" cy="4572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E1D090A-9221-4BAC-A045-891F8A02FCF7}"/>
              </a:ext>
            </a:extLst>
          </p:cNvPr>
          <p:cNvSpPr/>
          <p:nvPr/>
        </p:nvSpPr>
        <p:spPr>
          <a:xfrm>
            <a:off x="6011237" y="4253810"/>
            <a:ext cx="735227" cy="735227"/>
          </a:xfrm>
          <a:prstGeom prst="ellipse">
            <a:avLst/>
          </a:prstGeom>
          <a:noFill/>
          <a:ln w="38100">
            <a:gradFill>
              <a:gsLst>
                <a:gs pos="0">
                  <a:srgbClr val="00B0F0"/>
                </a:gs>
                <a:gs pos="100000">
                  <a:srgbClr val="002060"/>
                </a:gs>
                <a:gs pos="82000">
                  <a:srgbClr val="0070C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74375777-26BF-4501-9036-B8E85A5298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6178825" y="4416636"/>
            <a:ext cx="400050" cy="40957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8EA3DB5-F202-4349-8B2E-A7F21C91F5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933" y="5701664"/>
            <a:ext cx="2706132" cy="34603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3DB361E-198C-45A5-A0C6-1694BD9545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8" y="5827673"/>
            <a:ext cx="735227" cy="9401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171121F-0908-4673-AE74-9A716FA22BA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53" y="5827673"/>
            <a:ext cx="735227" cy="9401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860C1CE-DF54-4E4D-A09B-21B8255110B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18" y="5827673"/>
            <a:ext cx="735227" cy="9401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3CD5E28-0D4B-4A67-9FE9-B5AAB6AE156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37" y="5827673"/>
            <a:ext cx="735227" cy="9401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1D7DECB-6EA2-429F-91F7-E961D481A24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003" y="5827673"/>
            <a:ext cx="735227" cy="9401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BC0B833-5008-479A-A0CD-85CC0E14053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68" y="5827673"/>
            <a:ext cx="735227" cy="94012"/>
          </a:xfrm>
          <a:prstGeom prst="rect">
            <a:avLst/>
          </a:prstGeom>
        </p:spPr>
      </p:pic>
      <p:sp>
        <p:nvSpPr>
          <p:cNvPr id="86" name="타원 85">
            <a:extLst>
              <a:ext uri="{FF2B5EF4-FFF2-40B4-BE49-F238E27FC236}">
                <a16:creationId xmlns:a16="http://schemas.microsoft.com/office/drawing/2014/main" id="{F178C14B-EF56-46C2-A3E3-07980B2D4FD4}"/>
              </a:ext>
            </a:extLst>
          </p:cNvPr>
          <p:cNvSpPr/>
          <p:nvPr/>
        </p:nvSpPr>
        <p:spPr>
          <a:xfrm>
            <a:off x="3135620" y="3183454"/>
            <a:ext cx="2875942" cy="2875938"/>
          </a:xfrm>
          <a:prstGeom prst="ellipse">
            <a:avLst/>
          </a:prstGeom>
          <a:noFill/>
          <a:ln w="762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8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이진트리</a:t>
            </a:r>
            <a:r>
              <a:rPr lang="en-US" altLang="ko-KR" dirty="0"/>
              <a:t>(</a:t>
            </a:r>
            <a:r>
              <a:rPr lang="en-US" altLang="ko-KR" sz="2000" dirty="0"/>
              <a:t>Binary Tree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트리의 모든 노드의 차수를 </a:t>
            </a:r>
            <a:r>
              <a:rPr lang="en-US" altLang="ko-KR" dirty="0"/>
              <a:t>2 </a:t>
            </a:r>
            <a:r>
              <a:rPr lang="ko-KR" altLang="en-US" dirty="0"/>
              <a:t>이하로 제한하여 전체 트리의 차수가 </a:t>
            </a:r>
            <a:r>
              <a:rPr lang="en-US" altLang="ko-KR" dirty="0"/>
              <a:t>2 </a:t>
            </a:r>
            <a:r>
              <a:rPr lang="ko-KR" altLang="en-US" dirty="0"/>
              <a:t>이하가 되도록 정의</a:t>
            </a:r>
          </a:p>
          <a:p>
            <a:pPr lvl="1"/>
            <a:r>
              <a:rPr lang="ko-KR" altLang="en-US" dirty="0"/>
              <a:t>이진 트리의 모든 노드는 왼쪽 자식 노드와 오른쪽 자식 노드만 가짐</a:t>
            </a:r>
            <a:endParaRPr lang="en-US" altLang="ko-KR" dirty="0"/>
          </a:p>
          <a:p>
            <a:pPr lvl="2">
              <a:lnSpc>
                <a:spcPct val="130000"/>
              </a:lnSpc>
            </a:pPr>
            <a:r>
              <a:rPr lang="ko-KR" altLang="en-US" dirty="0"/>
              <a:t>부모 노드와 자식 노드 수와의 관계  ☞  </a:t>
            </a:r>
            <a:r>
              <a:rPr lang="en-US" altLang="ko-KR" dirty="0"/>
              <a:t>1:2  </a:t>
            </a:r>
          </a:p>
          <a:p>
            <a:pPr lvl="2">
              <a:lnSpc>
                <a:spcPct val="70000"/>
              </a:lnSpc>
            </a:pPr>
            <a:r>
              <a:rPr lang="en-US" altLang="ko-KR" dirty="0" smtClean="0"/>
              <a:t>0 </a:t>
            </a:r>
            <a:r>
              <a:rPr lang="en-US" altLang="ko-KR" dirty="0"/>
              <a:t>≤ </a:t>
            </a:r>
            <a:r>
              <a:rPr lang="ko-KR" altLang="en-US" dirty="0"/>
              <a:t>노드의 차수 ≤ </a:t>
            </a:r>
            <a:r>
              <a:rPr lang="en-US" altLang="ko-KR" dirty="0"/>
              <a:t>2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791580" y="3919993"/>
            <a:ext cx="7560840" cy="2389327"/>
            <a:chOff x="840647" y="3919993"/>
            <a:chExt cx="7560840" cy="238932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47" y="3919993"/>
              <a:ext cx="7560840" cy="236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899592" y="6021288"/>
              <a:ext cx="79208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117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일반 트리를 이진 트리로 변환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87" y="1698099"/>
            <a:ext cx="8280920" cy="353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1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일반 트리를 이진 트리로 변환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57200" y="1732586"/>
            <a:ext cx="8238366" cy="4000670"/>
            <a:chOff x="457200" y="1678471"/>
            <a:chExt cx="8238366" cy="400067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734" y="1678471"/>
              <a:ext cx="8231832" cy="4000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457200" y="5373216"/>
              <a:ext cx="802432" cy="305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59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이진 트리의 종류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4"/>
          <a:stretch/>
        </p:blipFill>
        <p:spPr bwMode="auto">
          <a:xfrm>
            <a:off x="1403648" y="1988840"/>
            <a:ext cx="6802413" cy="401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8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이진 트리의 종류</a:t>
            </a:r>
          </a:p>
          <a:p>
            <a:pPr lvl="1">
              <a:defRPr/>
            </a:pPr>
            <a:r>
              <a:rPr lang="ko-KR" altLang="en-US" dirty="0"/>
              <a:t>포화 이진 트리</a:t>
            </a:r>
            <a:r>
              <a:rPr lang="en-US" altLang="ko-KR" baseline="30000" dirty="0"/>
              <a:t>Full Binary Tree</a:t>
            </a:r>
            <a:endParaRPr lang="ko-KR" altLang="en-US" dirty="0"/>
          </a:p>
          <a:p>
            <a:pPr lvl="2">
              <a:defRPr/>
            </a:pPr>
            <a:r>
              <a:rPr lang="ko-KR" altLang="en-US" dirty="0"/>
              <a:t>모든 레벨에 노드가 포화상태로 차 있는 이진 트리</a:t>
            </a:r>
          </a:p>
          <a:p>
            <a:pPr lvl="2">
              <a:lnSpc>
                <a:spcPct val="80000"/>
              </a:lnSpc>
              <a:defRPr/>
            </a:pPr>
            <a:r>
              <a:rPr lang="ko-KR" altLang="en-US" dirty="0"/>
              <a:t>높이가 </a:t>
            </a:r>
            <a:r>
              <a:rPr lang="en-US" altLang="ko-KR" dirty="0"/>
              <a:t>h</a:t>
            </a:r>
            <a:r>
              <a:rPr lang="ko-KR" altLang="en-US" dirty="0"/>
              <a:t>일 때</a:t>
            </a:r>
            <a:r>
              <a:rPr lang="en-US" altLang="ko-KR" dirty="0"/>
              <a:t>, </a:t>
            </a:r>
            <a:r>
              <a:rPr lang="ko-KR" altLang="en-US" dirty="0"/>
              <a:t>최대의 노드 개수인 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(2</a:t>
            </a:r>
            <a:r>
              <a:rPr lang="en-US" altLang="ko-KR" b="1" baseline="30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h+1</a:t>
            </a:r>
            <a:r>
              <a:rPr lang="en-US" altLang="ko-KR" b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-1)</a:t>
            </a:r>
            <a:r>
              <a:rPr lang="ko-KR" altLang="en-US" dirty="0"/>
              <a:t>의 노드를 가진 이진 트리</a:t>
            </a:r>
          </a:p>
          <a:p>
            <a:pPr lvl="2">
              <a:lnSpc>
                <a:spcPct val="80000"/>
              </a:lnSpc>
              <a:defRPr/>
            </a:pPr>
            <a:r>
              <a:rPr lang="ko-KR" altLang="en-US" dirty="0"/>
              <a:t>루트를 </a:t>
            </a:r>
            <a:r>
              <a:rPr lang="en-US" altLang="ko-KR" dirty="0"/>
              <a:t>1</a:t>
            </a:r>
            <a:r>
              <a:rPr lang="ko-KR" altLang="en-US" dirty="0"/>
              <a:t>번으로 하여 </a:t>
            </a:r>
            <a:r>
              <a:rPr lang="en-US" altLang="ko-KR" dirty="0"/>
              <a:t>2</a:t>
            </a:r>
            <a:r>
              <a:rPr lang="en-US" altLang="ko-KR" baseline="30000" dirty="0"/>
              <a:t>h+1</a:t>
            </a:r>
            <a:r>
              <a:rPr lang="en-US" altLang="ko-KR" dirty="0"/>
              <a:t>-1</a:t>
            </a:r>
            <a:r>
              <a:rPr lang="ko-KR" altLang="en-US" dirty="0"/>
              <a:t>까지 정해진 위치에 대한 노드 번호를 가짐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57325" y="3068960"/>
            <a:ext cx="6229350" cy="3629025"/>
            <a:chOff x="1457325" y="3068960"/>
            <a:chExt cx="6229350" cy="362902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325" y="3068960"/>
              <a:ext cx="6229350" cy="362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475656" y="6309320"/>
              <a:ext cx="8640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17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이진 트리의 종류</a:t>
            </a:r>
          </a:p>
          <a:p>
            <a:pPr lvl="1"/>
            <a:r>
              <a:rPr lang="ko-KR" altLang="en-US" dirty="0"/>
              <a:t>완전 이진 트리</a:t>
            </a:r>
            <a:r>
              <a:rPr lang="en-US" altLang="ko-KR" baseline="30000" dirty="0"/>
              <a:t>Complete Binary Tree</a:t>
            </a:r>
            <a:endParaRPr lang="ko-KR" altLang="en-US" dirty="0"/>
          </a:p>
          <a:p>
            <a:pPr lvl="2">
              <a:lnSpc>
                <a:spcPct val="105000"/>
              </a:lnSpc>
              <a:spcBef>
                <a:spcPct val="10000"/>
              </a:spcBef>
            </a:pPr>
            <a:r>
              <a:rPr lang="ko-KR" altLang="en-US" dirty="0"/>
              <a:t>높이가 </a:t>
            </a:r>
            <a:r>
              <a:rPr lang="en-US" altLang="ko-KR" dirty="0"/>
              <a:t>h</a:t>
            </a:r>
            <a:r>
              <a:rPr lang="ko-KR" altLang="en-US" dirty="0"/>
              <a:t>이고 노드 수가 </a:t>
            </a:r>
            <a:r>
              <a:rPr lang="en-US" altLang="ko-KR" dirty="0"/>
              <a:t>n</a:t>
            </a:r>
            <a:r>
              <a:rPr lang="ko-KR" altLang="en-US" dirty="0"/>
              <a:t>개일 때 </a:t>
            </a:r>
            <a:r>
              <a:rPr lang="en-US" altLang="ko-KR" sz="1600" dirty="0"/>
              <a:t>(</a:t>
            </a:r>
            <a:r>
              <a:rPr lang="ko-KR" altLang="en-US" sz="1600" dirty="0"/>
              <a:t>단</a:t>
            </a:r>
            <a:r>
              <a:rPr lang="en-US" altLang="ko-KR" sz="1600" dirty="0"/>
              <a:t>, n &lt; 2</a:t>
            </a:r>
            <a:r>
              <a:rPr lang="en-US" altLang="ko-KR" sz="1600" baseline="30000" dirty="0"/>
              <a:t>h+1</a:t>
            </a:r>
            <a:r>
              <a:rPr lang="en-US" altLang="ko-KR" sz="1600" dirty="0"/>
              <a:t>-1 ),</a:t>
            </a:r>
            <a:r>
              <a:rPr lang="en-US" altLang="ko-KR" dirty="0"/>
              <a:t> </a:t>
            </a:r>
            <a:r>
              <a:rPr lang="ko-KR" altLang="en-US" dirty="0"/>
              <a:t>노드 위치가 포화 </a:t>
            </a:r>
            <a:r>
              <a:rPr lang="ko-KR" altLang="en-US" dirty="0" smtClean="0"/>
              <a:t>이진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트리에서의 </a:t>
            </a:r>
            <a:r>
              <a:rPr lang="ko-KR" altLang="en-US" dirty="0"/>
              <a:t>노드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n</a:t>
            </a:r>
            <a:r>
              <a:rPr lang="ko-KR" altLang="en-US" dirty="0"/>
              <a:t>번까지의 위치와 완전히 일치하는 이진 트리</a:t>
            </a:r>
          </a:p>
          <a:p>
            <a:pPr lvl="2"/>
            <a:r>
              <a:rPr lang="ko-KR" altLang="en-US" dirty="0"/>
              <a:t>완전 이진 트리에서는 </a:t>
            </a:r>
            <a:r>
              <a:rPr lang="en-US" altLang="ko-KR" dirty="0"/>
              <a:t>(n+1)</a:t>
            </a:r>
            <a:r>
              <a:rPr lang="ko-KR" altLang="en-US" dirty="0"/>
              <a:t>번부터 </a:t>
            </a:r>
            <a:r>
              <a:rPr lang="en-US" altLang="ko-KR" dirty="0"/>
              <a:t>(2</a:t>
            </a:r>
            <a:r>
              <a:rPr lang="en-US" altLang="ko-KR" baseline="30000" dirty="0"/>
              <a:t>h+1</a:t>
            </a:r>
            <a:r>
              <a:rPr lang="en-US" altLang="ko-KR" dirty="0"/>
              <a:t>-1 )</a:t>
            </a:r>
            <a:r>
              <a:rPr lang="ko-KR" altLang="en-US" dirty="0"/>
              <a:t>번까지 노드는 모두 공백 노드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1835696" y="3284984"/>
            <a:ext cx="6127011" cy="3292125"/>
            <a:chOff x="1835696" y="3284984"/>
            <a:chExt cx="6127011" cy="3292125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5696" y="3284984"/>
              <a:ext cx="6127011" cy="3292125"/>
            </a:xfrm>
            <a:prstGeom prst="rect">
              <a:avLst/>
            </a:prstGeom>
          </p:spPr>
        </p:pic>
        <p:sp>
          <p:nvSpPr>
            <p:cNvPr id="66" name="직사각형 65"/>
            <p:cNvSpPr/>
            <p:nvPr/>
          </p:nvSpPr>
          <p:spPr>
            <a:xfrm>
              <a:off x="1835696" y="6309320"/>
              <a:ext cx="93610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0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이진 트리의 종류</a:t>
            </a:r>
          </a:p>
          <a:p>
            <a:pPr lvl="1"/>
            <a:r>
              <a:rPr lang="ko-KR" altLang="en-US" dirty="0"/>
              <a:t>편향 이진 트리</a:t>
            </a:r>
            <a:r>
              <a:rPr lang="en-US" altLang="ko-KR" dirty="0"/>
              <a:t>(</a:t>
            </a:r>
            <a:r>
              <a:rPr lang="en-US" altLang="ko-KR" baseline="30000" dirty="0"/>
              <a:t>Skewed Binary Tree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r>
              <a:rPr lang="ko-KR" altLang="en-US" dirty="0"/>
              <a:t>높이가 </a:t>
            </a:r>
            <a:r>
              <a:rPr lang="en-US" altLang="ko-KR" dirty="0"/>
              <a:t>h</a:t>
            </a:r>
            <a:r>
              <a:rPr lang="ko-KR" altLang="en-US" dirty="0"/>
              <a:t>일 때 </a:t>
            </a:r>
            <a:r>
              <a:rPr lang="en-US" altLang="ko-KR" dirty="0"/>
              <a:t>h+1</a:t>
            </a:r>
            <a:r>
              <a:rPr lang="ko-KR" altLang="en-US" dirty="0"/>
              <a:t>개의 노드를 가지면서 모든 노드가 왼쪽이나 </a:t>
            </a:r>
            <a:r>
              <a:rPr lang="ko-KR" altLang="en-US" dirty="0" smtClean="0"/>
              <a:t>오른쪽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 </a:t>
            </a:r>
            <a:r>
              <a:rPr lang="ko-KR" altLang="en-US" dirty="0"/>
              <a:t>한 방향으로만 서브 트리를 가지고 있는 트리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6"/>
          <a:stretch/>
        </p:blipFill>
        <p:spPr bwMode="auto">
          <a:xfrm>
            <a:off x="1259632" y="2996952"/>
            <a:ext cx="676275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7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이진 트리 순회</a:t>
            </a:r>
            <a:r>
              <a:rPr lang="en-US" altLang="ko-KR" baseline="30000" dirty="0"/>
              <a:t>traversal</a:t>
            </a:r>
            <a:r>
              <a:rPr lang="ko-KR" altLang="en-US" dirty="0"/>
              <a:t>의 개념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모든 원소를 빠트리거나 중복하지 않고 처리하는 연산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87624" y="1988840"/>
            <a:ext cx="6010275" cy="2088232"/>
            <a:chOff x="1187624" y="1988840"/>
            <a:chExt cx="6010275" cy="208823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88840"/>
              <a:ext cx="6010275" cy="206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187624" y="3789040"/>
              <a:ext cx="93610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363885"/>
            <a:ext cx="6968332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이진 트리 순회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이진 </a:t>
            </a:r>
            <a:r>
              <a:rPr lang="ko-KR" altLang="en-US" dirty="0"/>
              <a:t>트리가 순환적으로 정의되어 </a:t>
            </a:r>
            <a:r>
              <a:rPr lang="ko-KR" altLang="en-US" dirty="0" smtClean="0"/>
              <a:t>구성되어 있으므로</a:t>
            </a:r>
            <a:r>
              <a:rPr lang="en-US" altLang="ko-KR" dirty="0"/>
              <a:t>, </a:t>
            </a:r>
            <a:r>
              <a:rPr lang="ko-KR" altLang="en-US" dirty="0" err="1"/>
              <a:t>순회작업도</a:t>
            </a:r>
            <a:r>
              <a:rPr lang="ko-KR" altLang="en-US" dirty="0"/>
              <a:t> </a:t>
            </a:r>
            <a:r>
              <a:rPr lang="ko-KR" altLang="en-US" dirty="0" err="1" smtClean="0"/>
              <a:t>서브트리에</a:t>
            </a:r>
            <a:r>
              <a:rPr lang="ko-KR" altLang="en-US" dirty="0" smtClean="0"/>
              <a:t> </a:t>
            </a:r>
            <a:r>
              <a:rPr lang="ko-KR" altLang="en-US" dirty="0"/>
              <a:t>대해서 순환적으로 반복하여 완성한다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defRPr/>
            </a:pPr>
            <a:r>
              <a:rPr lang="ko-KR" altLang="en-US" dirty="0"/>
              <a:t>왼쪽 </a:t>
            </a:r>
            <a:r>
              <a:rPr lang="ko-KR" altLang="en-US" dirty="0" err="1"/>
              <a:t>서브트리에</a:t>
            </a:r>
            <a:r>
              <a:rPr lang="ko-KR" altLang="en-US" dirty="0"/>
              <a:t> 대한 순회를 오른쪽 </a:t>
            </a:r>
            <a:r>
              <a:rPr lang="ko-KR" altLang="en-US" dirty="0" err="1"/>
              <a:t>서브트리</a:t>
            </a:r>
            <a:r>
              <a:rPr lang="ko-KR" altLang="en-US" dirty="0"/>
              <a:t> 보다 먼저 수행한다</a:t>
            </a:r>
            <a:r>
              <a:rPr lang="en-US" altLang="ko-KR" dirty="0"/>
              <a:t>.</a:t>
            </a:r>
          </a:p>
          <a:p>
            <a:pPr lvl="1">
              <a:defRPr/>
            </a:pPr>
            <a:r>
              <a:rPr lang="ko-KR" altLang="en-US" dirty="0"/>
              <a:t>순회의 종류 </a:t>
            </a:r>
          </a:p>
          <a:p>
            <a:pPr lvl="2">
              <a:defRPr/>
            </a:pPr>
            <a:r>
              <a:rPr lang="ko-KR" altLang="en-US" dirty="0"/>
              <a:t>전위 순회</a:t>
            </a:r>
          </a:p>
          <a:p>
            <a:pPr lvl="2">
              <a:defRPr/>
            </a:pPr>
            <a:r>
              <a:rPr lang="ko-KR" altLang="en-US" dirty="0"/>
              <a:t>중위 순회</a:t>
            </a:r>
          </a:p>
          <a:p>
            <a:pPr lvl="2">
              <a:defRPr/>
            </a:pPr>
            <a:r>
              <a:rPr lang="ko-KR" altLang="en-US" dirty="0"/>
              <a:t>후위 순회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7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전위 순회의 예시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90650" y="1652588"/>
            <a:ext cx="6362700" cy="3552825"/>
            <a:chOff x="1390650" y="1652588"/>
            <a:chExt cx="6362700" cy="355282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650" y="1652588"/>
              <a:ext cx="6362700" cy="3552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390650" y="4941168"/>
              <a:ext cx="1021110" cy="264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20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88138F-3A04-4A09-9C08-3EA08B15A139}"/>
              </a:ext>
            </a:extLst>
          </p:cNvPr>
          <p:cNvSpPr/>
          <p:nvPr/>
        </p:nvSpPr>
        <p:spPr>
          <a:xfrm>
            <a:off x="0" y="-1"/>
            <a:ext cx="9144000" cy="5090985"/>
          </a:xfrm>
          <a:prstGeom prst="rect">
            <a:avLst/>
          </a:prstGeom>
          <a:gradFill>
            <a:gsLst>
              <a:gs pos="0">
                <a:srgbClr val="025FD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FAB2D24-2260-4724-A63A-169F60DAB6BD}"/>
              </a:ext>
            </a:extLst>
          </p:cNvPr>
          <p:cNvGrpSpPr/>
          <p:nvPr/>
        </p:nvGrpSpPr>
        <p:grpSpPr>
          <a:xfrm>
            <a:off x="0" y="5018443"/>
            <a:ext cx="9145707" cy="1840293"/>
            <a:chOff x="0" y="4989037"/>
            <a:chExt cx="9145707" cy="1840293"/>
          </a:xfrm>
          <a:gradFill>
            <a:gsLst>
              <a:gs pos="0">
                <a:schemeClr val="bg1">
                  <a:lumMod val="95000"/>
                  <a:alpha val="30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CFE5AFE5-D2B1-49CE-969F-229DB75B8FBD}"/>
                </a:ext>
              </a:extLst>
            </p:cNvPr>
            <p:cNvSpPr/>
            <p:nvPr/>
          </p:nvSpPr>
          <p:spPr>
            <a:xfrm>
              <a:off x="0" y="6328414"/>
              <a:ext cx="925787" cy="500916"/>
            </a:xfrm>
            <a:custGeom>
              <a:avLst/>
              <a:gdLst>
                <a:gd name="connsiteX0" fmla="*/ 0 w 925787"/>
                <a:gd name="connsiteY0" fmla="*/ 0 h 500916"/>
                <a:gd name="connsiteX1" fmla="*/ 0 w 925787"/>
                <a:gd name="connsiteY1" fmla="*/ 500916 h 500916"/>
                <a:gd name="connsiteX2" fmla="*/ 291021 w 925787"/>
                <a:gd name="connsiteY2" fmla="*/ 500916 h 500916"/>
                <a:gd name="connsiteX3" fmla="*/ 925787 w 925787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787" h="500916">
                  <a:moveTo>
                    <a:pt x="0" y="0"/>
                  </a:moveTo>
                  <a:lnTo>
                    <a:pt x="0" y="500916"/>
                  </a:lnTo>
                  <a:lnTo>
                    <a:pt x="291021" y="500916"/>
                  </a:lnTo>
                  <a:lnTo>
                    <a:pt x="925787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094DB6A-F6F4-4DDF-9115-BF40E0C20E1A}"/>
                </a:ext>
              </a:extLst>
            </p:cNvPr>
            <p:cNvSpPr/>
            <p:nvPr/>
          </p:nvSpPr>
          <p:spPr>
            <a:xfrm>
              <a:off x="0" y="5664381"/>
              <a:ext cx="1767194" cy="633601"/>
            </a:xfrm>
            <a:custGeom>
              <a:avLst/>
              <a:gdLst>
                <a:gd name="connsiteX0" fmla="*/ 1767195 w 1767194"/>
                <a:gd name="connsiteY0" fmla="*/ 0 h 633601"/>
                <a:gd name="connsiteX1" fmla="*/ 0 w 1767194"/>
                <a:gd name="connsiteY1" fmla="*/ 0 h 633601"/>
                <a:gd name="connsiteX2" fmla="*/ 0 w 1767194"/>
                <a:gd name="connsiteY2" fmla="*/ 633601 h 633601"/>
                <a:gd name="connsiteX3" fmla="*/ 964352 w 1767194"/>
                <a:gd name="connsiteY3" fmla="*/ 633601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194" h="633601">
                  <a:moveTo>
                    <a:pt x="1767195" y="0"/>
                  </a:moveTo>
                  <a:lnTo>
                    <a:pt x="0" y="0"/>
                  </a:lnTo>
                  <a:lnTo>
                    <a:pt x="0" y="633601"/>
                  </a:lnTo>
                  <a:lnTo>
                    <a:pt x="964352" y="63360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496DBD50-F28D-47F2-B658-6F3E7BC070BF}"/>
                </a:ext>
              </a:extLst>
            </p:cNvPr>
            <p:cNvSpPr/>
            <p:nvPr/>
          </p:nvSpPr>
          <p:spPr>
            <a:xfrm>
              <a:off x="0" y="5295287"/>
              <a:ext cx="2234908" cy="338661"/>
            </a:xfrm>
            <a:custGeom>
              <a:avLst/>
              <a:gdLst>
                <a:gd name="connsiteX0" fmla="*/ 2234909 w 2234908"/>
                <a:gd name="connsiteY0" fmla="*/ 0 h 338661"/>
                <a:gd name="connsiteX1" fmla="*/ 0 w 2234908"/>
                <a:gd name="connsiteY1" fmla="*/ 0 h 338661"/>
                <a:gd name="connsiteX2" fmla="*/ 0 w 2234908"/>
                <a:gd name="connsiteY2" fmla="*/ 338661 h 338661"/>
                <a:gd name="connsiteX3" fmla="*/ 1805722 w 2234908"/>
                <a:gd name="connsiteY3" fmla="*/ 338661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4908" h="338661">
                  <a:moveTo>
                    <a:pt x="2234909" y="0"/>
                  </a:moveTo>
                  <a:lnTo>
                    <a:pt x="0" y="0"/>
                  </a:lnTo>
                  <a:lnTo>
                    <a:pt x="0" y="338661"/>
                  </a:lnTo>
                  <a:lnTo>
                    <a:pt x="1805722" y="3386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957EC8F1-5699-4B87-AF54-6CE3C333169D}"/>
                </a:ext>
              </a:extLst>
            </p:cNvPr>
            <p:cNvSpPr/>
            <p:nvPr/>
          </p:nvSpPr>
          <p:spPr>
            <a:xfrm>
              <a:off x="335811" y="6328414"/>
              <a:ext cx="2409779" cy="500916"/>
            </a:xfrm>
            <a:custGeom>
              <a:avLst/>
              <a:gdLst>
                <a:gd name="connsiteX0" fmla="*/ 634766 w 2409779"/>
                <a:gd name="connsiteY0" fmla="*/ 0 h 500916"/>
                <a:gd name="connsiteX1" fmla="*/ 0 w 2409779"/>
                <a:gd name="connsiteY1" fmla="*/ 500916 h 500916"/>
                <a:gd name="connsiteX2" fmla="*/ 2092416 w 2409779"/>
                <a:gd name="connsiteY2" fmla="*/ 500916 h 500916"/>
                <a:gd name="connsiteX3" fmla="*/ 2409780 w 2409779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9779" h="500916">
                  <a:moveTo>
                    <a:pt x="634766" y="0"/>
                  </a:moveTo>
                  <a:lnTo>
                    <a:pt x="0" y="500916"/>
                  </a:lnTo>
                  <a:lnTo>
                    <a:pt x="2092416" y="500916"/>
                  </a:lnTo>
                  <a:lnTo>
                    <a:pt x="240978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9A902DA6-86BE-4B6C-8EFC-23CF4A422799}"/>
                </a:ext>
              </a:extLst>
            </p:cNvPr>
            <p:cNvSpPr/>
            <p:nvPr/>
          </p:nvSpPr>
          <p:spPr>
            <a:xfrm>
              <a:off x="8219882" y="6328414"/>
              <a:ext cx="925824" cy="500916"/>
            </a:xfrm>
            <a:custGeom>
              <a:avLst/>
              <a:gdLst>
                <a:gd name="connsiteX0" fmla="*/ 634804 w 925824"/>
                <a:gd name="connsiteY0" fmla="*/ 500916 h 500916"/>
                <a:gd name="connsiteX1" fmla="*/ 925825 w 925824"/>
                <a:gd name="connsiteY1" fmla="*/ 500916 h 500916"/>
                <a:gd name="connsiteX2" fmla="*/ 925825 w 925824"/>
                <a:gd name="connsiteY2" fmla="*/ 0 h 500916"/>
                <a:gd name="connsiteX3" fmla="*/ 0 w 925824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824" h="500916">
                  <a:moveTo>
                    <a:pt x="634804" y="500916"/>
                  </a:moveTo>
                  <a:lnTo>
                    <a:pt x="925825" y="500916"/>
                  </a:lnTo>
                  <a:lnTo>
                    <a:pt x="9258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9FA4284-5BC5-42FD-B283-55FAD012B85D}"/>
                </a:ext>
              </a:extLst>
            </p:cNvPr>
            <p:cNvSpPr/>
            <p:nvPr/>
          </p:nvSpPr>
          <p:spPr>
            <a:xfrm>
              <a:off x="4584222" y="6328414"/>
              <a:ext cx="2103423" cy="500916"/>
            </a:xfrm>
            <a:custGeom>
              <a:avLst/>
              <a:gdLst>
                <a:gd name="connsiteX0" fmla="*/ 0 w 2103423"/>
                <a:gd name="connsiteY0" fmla="*/ 0 h 500916"/>
                <a:gd name="connsiteX1" fmla="*/ 0 w 2103423"/>
                <a:gd name="connsiteY1" fmla="*/ 500916 h 500916"/>
                <a:gd name="connsiteX2" fmla="*/ 2103424 w 2103423"/>
                <a:gd name="connsiteY2" fmla="*/ 500916 h 500916"/>
                <a:gd name="connsiteX3" fmla="*/ 1786022 w 2103423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3423" h="500916">
                  <a:moveTo>
                    <a:pt x="0" y="0"/>
                  </a:moveTo>
                  <a:lnTo>
                    <a:pt x="0" y="500916"/>
                  </a:lnTo>
                  <a:lnTo>
                    <a:pt x="2103424" y="500916"/>
                  </a:lnTo>
                  <a:lnTo>
                    <a:pt x="1786022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5064ED43-8771-4335-88D1-84B4502210CF}"/>
                </a:ext>
              </a:extLst>
            </p:cNvPr>
            <p:cNvSpPr/>
            <p:nvPr/>
          </p:nvSpPr>
          <p:spPr>
            <a:xfrm>
              <a:off x="2458062" y="6328414"/>
              <a:ext cx="2103385" cy="500916"/>
            </a:xfrm>
            <a:custGeom>
              <a:avLst/>
              <a:gdLst>
                <a:gd name="connsiteX0" fmla="*/ 317364 w 2103385"/>
                <a:gd name="connsiteY0" fmla="*/ 0 h 500916"/>
                <a:gd name="connsiteX1" fmla="*/ 0 w 2103385"/>
                <a:gd name="connsiteY1" fmla="*/ 500916 h 500916"/>
                <a:gd name="connsiteX2" fmla="*/ 2103386 w 2103385"/>
                <a:gd name="connsiteY2" fmla="*/ 500916 h 500916"/>
                <a:gd name="connsiteX3" fmla="*/ 2103386 w 2103385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3385" h="500916">
                  <a:moveTo>
                    <a:pt x="317364" y="0"/>
                  </a:moveTo>
                  <a:lnTo>
                    <a:pt x="0" y="500916"/>
                  </a:lnTo>
                  <a:lnTo>
                    <a:pt x="2103386" y="500916"/>
                  </a:lnTo>
                  <a:lnTo>
                    <a:pt x="2103386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E0035B9-7F65-431C-AB71-D61B5318C2C9}"/>
                </a:ext>
              </a:extLst>
            </p:cNvPr>
            <p:cNvSpPr/>
            <p:nvPr/>
          </p:nvSpPr>
          <p:spPr>
            <a:xfrm>
              <a:off x="6400116" y="6328414"/>
              <a:ext cx="2409779" cy="500916"/>
            </a:xfrm>
            <a:custGeom>
              <a:avLst/>
              <a:gdLst>
                <a:gd name="connsiteX0" fmla="*/ 0 w 2409779"/>
                <a:gd name="connsiteY0" fmla="*/ 0 h 500916"/>
                <a:gd name="connsiteX1" fmla="*/ 317364 w 2409779"/>
                <a:gd name="connsiteY1" fmla="*/ 500916 h 500916"/>
                <a:gd name="connsiteX2" fmla="*/ 2409780 w 2409779"/>
                <a:gd name="connsiteY2" fmla="*/ 500916 h 500916"/>
                <a:gd name="connsiteX3" fmla="*/ 1775014 w 2409779"/>
                <a:gd name="connsiteY3" fmla="*/ 0 h 500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9779" h="500916">
                  <a:moveTo>
                    <a:pt x="0" y="0"/>
                  </a:moveTo>
                  <a:lnTo>
                    <a:pt x="317364" y="500916"/>
                  </a:lnTo>
                  <a:lnTo>
                    <a:pt x="2409780" y="500916"/>
                  </a:lnTo>
                  <a:lnTo>
                    <a:pt x="1775014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A17B9D29-6A37-409D-8FBE-27EC4F823AAA}"/>
                </a:ext>
              </a:extLst>
            </p:cNvPr>
            <p:cNvSpPr/>
            <p:nvPr/>
          </p:nvSpPr>
          <p:spPr>
            <a:xfrm>
              <a:off x="4584222" y="4989037"/>
              <a:ext cx="962492" cy="39460"/>
            </a:xfrm>
            <a:custGeom>
              <a:avLst/>
              <a:gdLst>
                <a:gd name="connsiteX0" fmla="*/ 962493 w 962492"/>
                <a:gd name="connsiteY0" fmla="*/ 39461 h 39460"/>
                <a:gd name="connsiteX1" fmla="*/ 937478 w 962492"/>
                <a:gd name="connsiteY1" fmla="*/ 0 h 39460"/>
                <a:gd name="connsiteX2" fmla="*/ 0 w 962492"/>
                <a:gd name="connsiteY2" fmla="*/ 0 h 39460"/>
                <a:gd name="connsiteX3" fmla="*/ 0 w 962492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2492" h="39460">
                  <a:moveTo>
                    <a:pt x="962493" y="39461"/>
                  </a:moveTo>
                  <a:lnTo>
                    <a:pt x="937478" y="0"/>
                  </a:lnTo>
                  <a:lnTo>
                    <a:pt x="0" y="0"/>
                  </a:lnTo>
                  <a:lnTo>
                    <a:pt x="0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E8408B81-7D40-4AF8-8EA8-0FD3E5B28317}"/>
                </a:ext>
              </a:extLst>
            </p:cNvPr>
            <p:cNvSpPr/>
            <p:nvPr/>
          </p:nvSpPr>
          <p:spPr>
            <a:xfrm>
              <a:off x="5551535" y="4989037"/>
              <a:ext cx="976460" cy="39460"/>
            </a:xfrm>
            <a:custGeom>
              <a:avLst/>
              <a:gdLst>
                <a:gd name="connsiteX0" fmla="*/ 976461 w 976460"/>
                <a:gd name="connsiteY0" fmla="*/ 39461 h 39460"/>
                <a:gd name="connsiteX1" fmla="*/ 926432 w 976460"/>
                <a:gd name="connsiteY1" fmla="*/ 0 h 39460"/>
                <a:gd name="connsiteX2" fmla="*/ 0 w 976460"/>
                <a:gd name="connsiteY2" fmla="*/ 0 h 39460"/>
                <a:gd name="connsiteX3" fmla="*/ 25014 w 976460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460" h="39460">
                  <a:moveTo>
                    <a:pt x="976461" y="39461"/>
                  </a:moveTo>
                  <a:lnTo>
                    <a:pt x="926432" y="0"/>
                  </a:lnTo>
                  <a:lnTo>
                    <a:pt x="0" y="0"/>
                  </a:lnTo>
                  <a:lnTo>
                    <a:pt x="25014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9B939ECF-8666-4D43-9894-8711C22084E1}"/>
                </a:ext>
              </a:extLst>
            </p:cNvPr>
            <p:cNvSpPr/>
            <p:nvPr/>
          </p:nvSpPr>
          <p:spPr>
            <a:xfrm>
              <a:off x="6522758" y="4989037"/>
              <a:ext cx="2622949" cy="39460"/>
            </a:xfrm>
            <a:custGeom>
              <a:avLst/>
              <a:gdLst>
                <a:gd name="connsiteX0" fmla="*/ 2622950 w 2622949"/>
                <a:gd name="connsiteY0" fmla="*/ 39461 h 39460"/>
                <a:gd name="connsiteX1" fmla="*/ 2622950 w 2622949"/>
                <a:gd name="connsiteY1" fmla="*/ 0 h 39460"/>
                <a:gd name="connsiteX2" fmla="*/ 0 w 2622949"/>
                <a:gd name="connsiteY2" fmla="*/ 0 h 39460"/>
                <a:gd name="connsiteX3" fmla="*/ 50028 w 2622949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949" h="39460">
                  <a:moveTo>
                    <a:pt x="2622950" y="39461"/>
                  </a:moveTo>
                  <a:lnTo>
                    <a:pt x="2622950" y="0"/>
                  </a:lnTo>
                  <a:lnTo>
                    <a:pt x="0" y="0"/>
                  </a:lnTo>
                  <a:lnTo>
                    <a:pt x="50028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BC470BE0-25C9-4BE8-BF7D-A93274C6B793}"/>
                </a:ext>
              </a:extLst>
            </p:cNvPr>
            <p:cNvSpPr/>
            <p:nvPr/>
          </p:nvSpPr>
          <p:spPr>
            <a:xfrm>
              <a:off x="2617712" y="4989037"/>
              <a:ext cx="976460" cy="39460"/>
            </a:xfrm>
            <a:custGeom>
              <a:avLst/>
              <a:gdLst>
                <a:gd name="connsiteX0" fmla="*/ 951447 w 976460"/>
                <a:gd name="connsiteY0" fmla="*/ 39461 h 39460"/>
                <a:gd name="connsiteX1" fmla="*/ 976461 w 976460"/>
                <a:gd name="connsiteY1" fmla="*/ 0 h 39460"/>
                <a:gd name="connsiteX2" fmla="*/ 50028 w 976460"/>
                <a:gd name="connsiteY2" fmla="*/ 0 h 39460"/>
                <a:gd name="connsiteX3" fmla="*/ 0 w 976460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460" h="39460">
                  <a:moveTo>
                    <a:pt x="951447" y="39461"/>
                  </a:moveTo>
                  <a:lnTo>
                    <a:pt x="976461" y="0"/>
                  </a:lnTo>
                  <a:lnTo>
                    <a:pt x="50028" y="0"/>
                  </a:lnTo>
                  <a:lnTo>
                    <a:pt x="0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294C5ADB-F39B-4E7C-806A-172C0BAD6898}"/>
                </a:ext>
              </a:extLst>
            </p:cNvPr>
            <p:cNvSpPr/>
            <p:nvPr/>
          </p:nvSpPr>
          <p:spPr>
            <a:xfrm>
              <a:off x="3598993" y="4989037"/>
              <a:ext cx="962454" cy="39460"/>
            </a:xfrm>
            <a:custGeom>
              <a:avLst/>
              <a:gdLst>
                <a:gd name="connsiteX0" fmla="*/ 962454 w 962454"/>
                <a:gd name="connsiteY0" fmla="*/ 39461 h 39460"/>
                <a:gd name="connsiteX1" fmla="*/ 962454 w 962454"/>
                <a:gd name="connsiteY1" fmla="*/ 0 h 39460"/>
                <a:gd name="connsiteX2" fmla="*/ 25014 w 962454"/>
                <a:gd name="connsiteY2" fmla="*/ 0 h 39460"/>
                <a:gd name="connsiteX3" fmla="*/ 0 w 962454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2454" h="39460">
                  <a:moveTo>
                    <a:pt x="962454" y="39461"/>
                  </a:moveTo>
                  <a:lnTo>
                    <a:pt x="962454" y="0"/>
                  </a:lnTo>
                  <a:lnTo>
                    <a:pt x="25014" y="0"/>
                  </a:lnTo>
                  <a:lnTo>
                    <a:pt x="0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4344D202-1CDF-4395-A250-A38B032849AD}"/>
                </a:ext>
              </a:extLst>
            </p:cNvPr>
            <p:cNvSpPr/>
            <p:nvPr/>
          </p:nvSpPr>
          <p:spPr>
            <a:xfrm>
              <a:off x="0" y="4989037"/>
              <a:ext cx="2622950" cy="39460"/>
            </a:xfrm>
            <a:custGeom>
              <a:avLst/>
              <a:gdLst>
                <a:gd name="connsiteX0" fmla="*/ 2622950 w 2622950"/>
                <a:gd name="connsiteY0" fmla="*/ 0 h 39460"/>
                <a:gd name="connsiteX1" fmla="*/ 0 w 2622950"/>
                <a:gd name="connsiteY1" fmla="*/ 0 h 39460"/>
                <a:gd name="connsiteX2" fmla="*/ 0 w 2622950"/>
                <a:gd name="connsiteY2" fmla="*/ 39461 h 39460"/>
                <a:gd name="connsiteX3" fmla="*/ 2572922 w 2622950"/>
                <a:gd name="connsiteY3" fmla="*/ 39461 h 3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2950" h="39460">
                  <a:moveTo>
                    <a:pt x="2622950" y="0"/>
                  </a:moveTo>
                  <a:lnTo>
                    <a:pt x="0" y="0"/>
                  </a:lnTo>
                  <a:lnTo>
                    <a:pt x="0" y="39461"/>
                  </a:lnTo>
                  <a:lnTo>
                    <a:pt x="2572922" y="394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51A8728A-984A-4C7F-8076-EA5EBA76E834}"/>
                </a:ext>
              </a:extLst>
            </p:cNvPr>
            <p:cNvSpPr/>
            <p:nvPr/>
          </p:nvSpPr>
          <p:spPr>
            <a:xfrm>
              <a:off x="0" y="5058929"/>
              <a:ext cx="2534356" cy="205925"/>
            </a:xfrm>
            <a:custGeom>
              <a:avLst/>
              <a:gdLst>
                <a:gd name="connsiteX0" fmla="*/ 2534357 w 2534356"/>
                <a:gd name="connsiteY0" fmla="*/ 0 h 205925"/>
                <a:gd name="connsiteX1" fmla="*/ 0 w 2534356"/>
                <a:gd name="connsiteY1" fmla="*/ 0 h 205925"/>
                <a:gd name="connsiteX2" fmla="*/ 0 w 2534356"/>
                <a:gd name="connsiteY2" fmla="*/ 205925 h 205925"/>
                <a:gd name="connsiteX3" fmla="*/ 2273474 w 2534356"/>
                <a:gd name="connsiteY3" fmla="*/ 205925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4356" h="205925">
                  <a:moveTo>
                    <a:pt x="2534357" y="0"/>
                  </a:moveTo>
                  <a:lnTo>
                    <a:pt x="0" y="0"/>
                  </a:lnTo>
                  <a:lnTo>
                    <a:pt x="0" y="205925"/>
                  </a:lnTo>
                  <a:lnTo>
                    <a:pt x="2273474" y="205925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9F9975C3-1C34-47A5-BA5E-923A99945E25}"/>
                </a:ext>
              </a:extLst>
            </p:cNvPr>
            <p:cNvSpPr/>
            <p:nvPr/>
          </p:nvSpPr>
          <p:spPr>
            <a:xfrm>
              <a:off x="6910799" y="5295287"/>
              <a:ext cx="2234908" cy="338661"/>
            </a:xfrm>
            <a:custGeom>
              <a:avLst/>
              <a:gdLst>
                <a:gd name="connsiteX0" fmla="*/ 429149 w 2234908"/>
                <a:gd name="connsiteY0" fmla="*/ 338661 h 338661"/>
                <a:gd name="connsiteX1" fmla="*/ 2234909 w 2234908"/>
                <a:gd name="connsiteY1" fmla="*/ 338661 h 338661"/>
                <a:gd name="connsiteX2" fmla="*/ 2234909 w 2234908"/>
                <a:gd name="connsiteY2" fmla="*/ 0 h 338661"/>
                <a:gd name="connsiteX3" fmla="*/ 0 w 2234908"/>
                <a:gd name="connsiteY3" fmla="*/ 0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4908" h="338661">
                  <a:moveTo>
                    <a:pt x="429149" y="338661"/>
                  </a:moveTo>
                  <a:lnTo>
                    <a:pt x="2234909" y="338661"/>
                  </a:lnTo>
                  <a:lnTo>
                    <a:pt x="223490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DB9ED64-A3C4-4BED-B948-149E24EB9A96}"/>
                </a:ext>
              </a:extLst>
            </p:cNvPr>
            <p:cNvSpPr/>
            <p:nvPr/>
          </p:nvSpPr>
          <p:spPr>
            <a:xfrm>
              <a:off x="4584222" y="5295287"/>
              <a:ext cx="1346054" cy="338661"/>
            </a:xfrm>
            <a:custGeom>
              <a:avLst/>
              <a:gdLst>
                <a:gd name="connsiteX0" fmla="*/ 1131480 w 1346054"/>
                <a:gd name="connsiteY0" fmla="*/ 0 h 338661"/>
                <a:gd name="connsiteX1" fmla="*/ 0 w 1346054"/>
                <a:gd name="connsiteY1" fmla="*/ 0 h 338661"/>
                <a:gd name="connsiteX2" fmla="*/ 0 w 1346054"/>
                <a:gd name="connsiteY2" fmla="*/ 338661 h 338661"/>
                <a:gd name="connsiteX3" fmla="*/ 1346055 w 1346054"/>
                <a:gd name="connsiteY3" fmla="*/ 338661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054" h="338661">
                  <a:moveTo>
                    <a:pt x="1131480" y="0"/>
                  </a:moveTo>
                  <a:lnTo>
                    <a:pt x="0" y="0"/>
                  </a:lnTo>
                  <a:lnTo>
                    <a:pt x="0" y="338661"/>
                  </a:lnTo>
                  <a:lnTo>
                    <a:pt x="1346055" y="3386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17D0EED1-9BC0-4652-BDF8-92CD335ADCD8}"/>
                </a:ext>
              </a:extLst>
            </p:cNvPr>
            <p:cNvSpPr/>
            <p:nvPr/>
          </p:nvSpPr>
          <p:spPr>
            <a:xfrm>
              <a:off x="4584222" y="5664381"/>
              <a:ext cx="1766777" cy="633601"/>
            </a:xfrm>
            <a:custGeom>
              <a:avLst/>
              <a:gdLst>
                <a:gd name="connsiteX0" fmla="*/ 0 w 1766777"/>
                <a:gd name="connsiteY0" fmla="*/ 0 h 633601"/>
                <a:gd name="connsiteX1" fmla="*/ 0 w 1766777"/>
                <a:gd name="connsiteY1" fmla="*/ 633601 h 633601"/>
                <a:gd name="connsiteX2" fmla="*/ 1766778 w 1766777"/>
                <a:gd name="connsiteY2" fmla="*/ 633601 h 633601"/>
                <a:gd name="connsiteX3" fmla="*/ 1365337 w 1766777"/>
                <a:gd name="connsiteY3" fmla="*/ 0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6777" h="633601">
                  <a:moveTo>
                    <a:pt x="0" y="0"/>
                  </a:moveTo>
                  <a:lnTo>
                    <a:pt x="0" y="633601"/>
                  </a:lnTo>
                  <a:lnTo>
                    <a:pt x="1766778" y="633601"/>
                  </a:lnTo>
                  <a:lnTo>
                    <a:pt x="1365337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F0A4B7A-7349-4520-85C9-778BEE2DC0DD}"/>
                </a:ext>
              </a:extLst>
            </p:cNvPr>
            <p:cNvSpPr/>
            <p:nvPr/>
          </p:nvSpPr>
          <p:spPr>
            <a:xfrm>
              <a:off x="4584222" y="5058929"/>
              <a:ext cx="1112197" cy="205925"/>
            </a:xfrm>
            <a:custGeom>
              <a:avLst/>
              <a:gdLst>
                <a:gd name="connsiteX0" fmla="*/ 981775 w 1112197"/>
                <a:gd name="connsiteY0" fmla="*/ 0 h 205925"/>
                <a:gd name="connsiteX1" fmla="*/ 0 w 1112197"/>
                <a:gd name="connsiteY1" fmla="*/ 0 h 205925"/>
                <a:gd name="connsiteX2" fmla="*/ 0 w 1112197"/>
                <a:gd name="connsiteY2" fmla="*/ 205925 h 205925"/>
                <a:gd name="connsiteX3" fmla="*/ 1112197 w 1112197"/>
                <a:gd name="connsiteY3" fmla="*/ 205925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197" h="205925">
                  <a:moveTo>
                    <a:pt x="981775" y="0"/>
                  </a:moveTo>
                  <a:lnTo>
                    <a:pt x="0" y="0"/>
                  </a:lnTo>
                  <a:lnTo>
                    <a:pt x="0" y="205925"/>
                  </a:lnTo>
                  <a:lnTo>
                    <a:pt x="1112197" y="205925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B952F27D-E6F6-44F5-81C9-5D175E1D6C1D}"/>
                </a:ext>
              </a:extLst>
            </p:cNvPr>
            <p:cNvSpPr/>
            <p:nvPr/>
          </p:nvSpPr>
          <p:spPr>
            <a:xfrm>
              <a:off x="5595831" y="5058929"/>
              <a:ext cx="1231612" cy="205925"/>
            </a:xfrm>
            <a:custGeom>
              <a:avLst/>
              <a:gdLst>
                <a:gd name="connsiteX0" fmla="*/ 1231612 w 1231612"/>
                <a:gd name="connsiteY0" fmla="*/ 205925 h 205925"/>
                <a:gd name="connsiteX1" fmla="*/ 970729 w 1231612"/>
                <a:gd name="connsiteY1" fmla="*/ 0 h 205925"/>
                <a:gd name="connsiteX2" fmla="*/ 0 w 1231612"/>
                <a:gd name="connsiteY2" fmla="*/ 0 h 205925"/>
                <a:gd name="connsiteX3" fmla="*/ 130422 w 1231612"/>
                <a:gd name="connsiteY3" fmla="*/ 205925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1612" h="205925">
                  <a:moveTo>
                    <a:pt x="1231612" y="205925"/>
                  </a:moveTo>
                  <a:lnTo>
                    <a:pt x="970729" y="0"/>
                  </a:lnTo>
                  <a:lnTo>
                    <a:pt x="0" y="0"/>
                  </a:lnTo>
                  <a:lnTo>
                    <a:pt x="130422" y="205925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E7FD817-FB94-4178-BF72-273240CB0F4C}"/>
                </a:ext>
              </a:extLst>
            </p:cNvPr>
            <p:cNvSpPr/>
            <p:nvPr/>
          </p:nvSpPr>
          <p:spPr>
            <a:xfrm>
              <a:off x="6611351" y="5058929"/>
              <a:ext cx="2534356" cy="205925"/>
            </a:xfrm>
            <a:custGeom>
              <a:avLst/>
              <a:gdLst>
                <a:gd name="connsiteX0" fmla="*/ 0 w 2534356"/>
                <a:gd name="connsiteY0" fmla="*/ 0 h 205925"/>
                <a:gd name="connsiteX1" fmla="*/ 260883 w 2534356"/>
                <a:gd name="connsiteY1" fmla="*/ 205925 h 205925"/>
                <a:gd name="connsiteX2" fmla="*/ 2534357 w 2534356"/>
                <a:gd name="connsiteY2" fmla="*/ 205925 h 205925"/>
                <a:gd name="connsiteX3" fmla="*/ 2534357 w 2534356"/>
                <a:gd name="connsiteY3" fmla="*/ 0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4356" h="205925">
                  <a:moveTo>
                    <a:pt x="0" y="0"/>
                  </a:moveTo>
                  <a:lnTo>
                    <a:pt x="260883" y="205925"/>
                  </a:lnTo>
                  <a:lnTo>
                    <a:pt x="2534357" y="205925"/>
                  </a:lnTo>
                  <a:lnTo>
                    <a:pt x="2534357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D44F630-1462-4DFB-AF1B-C2CD9D59CFBA}"/>
                </a:ext>
              </a:extLst>
            </p:cNvPr>
            <p:cNvSpPr/>
            <p:nvPr/>
          </p:nvSpPr>
          <p:spPr>
            <a:xfrm>
              <a:off x="5745537" y="5295287"/>
              <a:ext cx="1549659" cy="338661"/>
            </a:xfrm>
            <a:custGeom>
              <a:avLst/>
              <a:gdLst>
                <a:gd name="connsiteX0" fmla="*/ 0 w 1549659"/>
                <a:gd name="connsiteY0" fmla="*/ 0 h 338661"/>
                <a:gd name="connsiteX1" fmla="*/ 214612 w 1549659"/>
                <a:gd name="connsiteY1" fmla="*/ 338661 h 338661"/>
                <a:gd name="connsiteX2" fmla="*/ 1549659 w 1549659"/>
                <a:gd name="connsiteY2" fmla="*/ 338661 h 338661"/>
                <a:gd name="connsiteX3" fmla="*/ 1120472 w 1549659"/>
                <a:gd name="connsiteY3" fmla="*/ 0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659" h="338661">
                  <a:moveTo>
                    <a:pt x="0" y="0"/>
                  </a:moveTo>
                  <a:lnTo>
                    <a:pt x="214612" y="338661"/>
                  </a:lnTo>
                  <a:lnTo>
                    <a:pt x="1549659" y="338661"/>
                  </a:lnTo>
                  <a:lnTo>
                    <a:pt x="1120472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1C06DB69-8329-468D-96F8-07A2AE77992B}"/>
                </a:ext>
              </a:extLst>
            </p:cNvPr>
            <p:cNvSpPr/>
            <p:nvPr/>
          </p:nvSpPr>
          <p:spPr>
            <a:xfrm>
              <a:off x="5979432" y="5664381"/>
              <a:ext cx="2157133" cy="633601"/>
            </a:xfrm>
            <a:custGeom>
              <a:avLst/>
              <a:gdLst>
                <a:gd name="connsiteX0" fmla="*/ 401402 w 2157133"/>
                <a:gd name="connsiteY0" fmla="*/ 633601 h 633601"/>
                <a:gd name="connsiteX1" fmla="*/ 2157134 w 2157133"/>
                <a:gd name="connsiteY1" fmla="*/ 633601 h 633601"/>
                <a:gd name="connsiteX2" fmla="*/ 1354329 w 2157133"/>
                <a:gd name="connsiteY2" fmla="*/ 0 h 633601"/>
                <a:gd name="connsiteX3" fmla="*/ 0 w 2157133"/>
                <a:gd name="connsiteY3" fmla="*/ 0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7133" h="633601">
                  <a:moveTo>
                    <a:pt x="401402" y="633601"/>
                  </a:moveTo>
                  <a:lnTo>
                    <a:pt x="2157134" y="633601"/>
                  </a:lnTo>
                  <a:lnTo>
                    <a:pt x="135432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C240B96F-636B-4379-BB08-1031F482261F}"/>
                </a:ext>
              </a:extLst>
            </p:cNvPr>
            <p:cNvSpPr/>
            <p:nvPr/>
          </p:nvSpPr>
          <p:spPr>
            <a:xfrm>
              <a:off x="1009142" y="5664381"/>
              <a:ext cx="2157133" cy="633601"/>
            </a:xfrm>
            <a:custGeom>
              <a:avLst/>
              <a:gdLst>
                <a:gd name="connsiteX0" fmla="*/ 802805 w 2157133"/>
                <a:gd name="connsiteY0" fmla="*/ 0 h 633601"/>
                <a:gd name="connsiteX1" fmla="*/ 0 w 2157133"/>
                <a:gd name="connsiteY1" fmla="*/ 633601 h 633601"/>
                <a:gd name="connsiteX2" fmla="*/ 1755732 w 2157133"/>
                <a:gd name="connsiteY2" fmla="*/ 633601 h 633601"/>
                <a:gd name="connsiteX3" fmla="*/ 2157134 w 2157133"/>
                <a:gd name="connsiteY3" fmla="*/ 0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7133" h="633601">
                  <a:moveTo>
                    <a:pt x="802805" y="0"/>
                  </a:moveTo>
                  <a:lnTo>
                    <a:pt x="0" y="633601"/>
                  </a:lnTo>
                  <a:lnTo>
                    <a:pt x="1755732" y="633601"/>
                  </a:lnTo>
                  <a:lnTo>
                    <a:pt x="2157134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193B861-9346-4827-9E2B-C235BBF0338B}"/>
                </a:ext>
              </a:extLst>
            </p:cNvPr>
            <p:cNvSpPr/>
            <p:nvPr/>
          </p:nvSpPr>
          <p:spPr>
            <a:xfrm>
              <a:off x="7378513" y="5664381"/>
              <a:ext cx="1767194" cy="633601"/>
            </a:xfrm>
            <a:custGeom>
              <a:avLst/>
              <a:gdLst>
                <a:gd name="connsiteX0" fmla="*/ 802842 w 1767194"/>
                <a:gd name="connsiteY0" fmla="*/ 633601 h 633601"/>
                <a:gd name="connsiteX1" fmla="*/ 1767195 w 1767194"/>
                <a:gd name="connsiteY1" fmla="*/ 633601 h 633601"/>
                <a:gd name="connsiteX2" fmla="*/ 1767195 w 1767194"/>
                <a:gd name="connsiteY2" fmla="*/ 0 h 633601"/>
                <a:gd name="connsiteX3" fmla="*/ 0 w 1767194"/>
                <a:gd name="connsiteY3" fmla="*/ 0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7194" h="633601">
                  <a:moveTo>
                    <a:pt x="802842" y="633601"/>
                  </a:moveTo>
                  <a:lnTo>
                    <a:pt x="1767195" y="633601"/>
                  </a:lnTo>
                  <a:lnTo>
                    <a:pt x="176719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8698CD87-A78D-4462-AA11-487E84184229}"/>
                </a:ext>
              </a:extLst>
            </p:cNvPr>
            <p:cNvSpPr/>
            <p:nvPr/>
          </p:nvSpPr>
          <p:spPr>
            <a:xfrm>
              <a:off x="3449288" y="5058929"/>
              <a:ext cx="1112159" cy="205925"/>
            </a:xfrm>
            <a:custGeom>
              <a:avLst/>
              <a:gdLst>
                <a:gd name="connsiteX0" fmla="*/ 0 w 1112159"/>
                <a:gd name="connsiteY0" fmla="*/ 205925 h 205925"/>
                <a:gd name="connsiteX1" fmla="*/ 1112159 w 1112159"/>
                <a:gd name="connsiteY1" fmla="*/ 205925 h 205925"/>
                <a:gd name="connsiteX2" fmla="*/ 1112159 w 1112159"/>
                <a:gd name="connsiteY2" fmla="*/ 0 h 205925"/>
                <a:gd name="connsiteX3" fmla="*/ 130423 w 1112159"/>
                <a:gd name="connsiteY3" fmla="*/ 0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2159" h="205925">
                  <a:moveTo>
                    <a:pt x="0" y="205925"/>
                  </a:moveTo>
                  <a:lnTo>
                    <a:pt x="1112159" y="205925"/>
                  </a:lnTo>
                  <a:lnTo>
                    <a:pt x="1112159" y="0"/>
                  </a:lnTo>
                  <a:lnTo>
                    <a:pt x="130423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BF9419F-C04A-4888-A7B4-29BA51180007}"/>
                </a:ext>
              </a:extLst>
            </p:cNvPr>
            <p:cNvSpPr/>
            <p:nvPr/>
          </p:nvSpPr>
          <p:spPr>
            <a:xfrm>
              <a:off x="2318264" y="5058929"/>
              <a:ext cx="1231612" cy="205925"/>
            </a:xfrm>
            <a:custGeom>
              <a:avLst/>
              <a:gdLst>
                <a:gd name="connsiteX0" fmla="*/ 1231612 w 1231612"/>
                <a:gd name="connsiteY0" fmla="*/ 0 h 205925"/>
                <a:gd name="connsiteX1" fmla="*/ 260883 w 1231612"/>
                <a:gd name="connsiteY1" fmla="*/ 0 h 205925"/>
                <a:gd name="connsiteX2" fmla="*/ 0 w 1231612"/>
                <a:gd name="connsiteY2" fmla="*/ 205925 h 205925"/>
                <a:gd name="connsiteX3" fmla="*/ 1101190 w 1231612"/>
                <a:gd name="connsiteY3" fmla="*/ 205925 h 20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1612" h="205925">
                  <a:moveTo>
                    <a:pt x="1231612" y="0"/>
                  </a:moveTo>
                  <a:lnTo>
                    <a:pt x="260883" y="0"/>
                  </a:lnTo>
                  <a:lnTo>
                    <a:pt x="0" y="205925"/>
                  </a:lnTo>
                  <a:lnTo>
                    <a:pt x="1101190" y="205925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D43C4F4-C07C-41E4-B63D-FA068E1E86E8}"/>
                </a:ext>
              </a:extLst>
            </p:cNvPr>
            <p:cNvSpPr/>
            <p:nvPr/>
          </p:nvSpPr>
          <p:spPr>
            <a:xfrm>
              <a:off x="1850511" y="5295287"/>
              <a:ext cx="1549659" cy="338661"/>
            </a:xfrm>
            <a:custGeom>
              <a:avLst/>
              <a:gdLst>
                <a:gd name="connsiteX0" fmla="*/ 1549660 w 1549659"/>
                <a:gd name="connsiteY0" fmla="*/ 0 h 338661"/>
                <a:gd name="connsiteX1" fmla="*/ 429187 w 1549659"/>
                <a:gd name="connsiteY1" fmla="*/ 0 h 338661"/>
                <a:gd name="connsiteX2" fmla="*/ 0 w 1549659"/>
                <a:gd name="connsiteY2" fmla="*/ 338661 h 338661"/>
                <a:gd name="connsiteX3" fmla="*/ 1335047 w 1549659"/>
                <a:gd name="connsiteY3" fmla="*/ 338661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659" h="338661">
                  <a:moveTo>
                    <a:pt x="1549660" y="0"/>
                  </a:moveTo>
                  <a:lnTo>
                    <a:pt x="429187" y="0"/>
                  </a:lnTo>
                  <a:lnTo>
                    <a:pt x="0" y="338661"/>
                  </a:lnTo>
                  <a:lnTo>
                    <a:pt x="1335047" y="338661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23460966-E1E6-48EE-9102-E5C431C6B6EC}"/>
                </a:ext>
              </a:extLst>
            </p:cNvPr>
            <p:cNvSpPr/>
            <p:nvPr/>
          </p:nvSpPr>
          <p:spPr>
            <a:xfrm>
              <a:off x="3215393" y="5295287"/>
              <a:ext cx="1346054" cy="338661"/>
            </a:xfrm>
            <a:custGeom>
              <a:avLst/>
              <a:gdLst>
                <a:gd name="connsiteX0" fmla="*/ 0 w 1346054"/>
                <a:gd name="connsiteY0" fmla="*/ 338661 h 338661"/>
                <a:gd name="connsiteX1" fmla="*/ 1346055 w 1346054"/>
                <a:gd name="connsiteY1" fmla="*/ 338661 h 338661"/>
                <a:gd name="connsiteX2" fmla="*/ 1346055 w 1346054"/>
                <a:gd name="connsiteY2" fmla="*/ 0 h 338661"/>
                <a:gd name="connsiteX3" fmla="*/ 214613 w 1346054"/>
                <a:gd name="connsiteY3" fmla="*/ 0 h 33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054" h="338661">
                  <a:moveTo>
                    <a:pt x="0" y="338661"/>
                  </a:moveTo>
                  <a:lnTo>
                    <a:pt x="1346055" y="338661"/>
                  </a:lnTo>
                  <a:lnTo>
                    <a:pt x="1346055" y="0"/>
                  </a:lnTo>
                  <a:lnTo>
                    <a:pt x="214613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CD6BCC35-6CA1-4FBA-8A6E-9B458BD053E6}"/>
                </a:ext>
              </a:extLst>
            </p:cNvPr>
            <p:cNvSpPr/>
            <p:nvPr/>
          </p:nvSpPr>
          <p:spPr>
            <a:xfrm>
              <a:off x="2794708" y="5664381"/>
              <a:ext cx="1766739" cy="633601"/>
            </a:xfrm>
            <a:custGeom>
              <a:avLst/>
              <a:gdLst>
                <a:gd name="connsiteX0" fmla="*/ 0 w 1766739"/>
                <a:gd name="connsiteY0" fmla="*/ 633601 h 633601"/>
                <a:gd name="connsiteX1" fmla="*/ 1766739 w 1766739"/>
                <a:gd name="connsiteY1" fmla="*/ 633601 h 633601"/>
                <a:gd name="connsiteX2" fmla="*/ 1766739 w 1766739"/>
                <a:gd name="connsiteY2" fmla="*/ 0 h 633601"/>
                <a:gd name="connsiteX3" fmla="*/ 401440 w 1766739"/>
                <a:gd name="connsiteY3" fmla="*/ 0 h 63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6739" h="633601">
                  <a:moveTo>
                    <a:pt x="0" y="633601"/>
                  </a:moveTo>
                  <a:lnTo>
                    <a:pt x="1766739" y="633601"/>
                  </a:lnTo>
                  <a:lnTo>
                    <a:pt x="1766739" y="0"/>
                  </a:lnTo>
                  <a:lnTo>
                    <a:pt x="401440" y="0"/>
                  </a:lnTo>
                  <a:close/>
                </a:path>
              </a:pathLst>
            </a:custGeom>
            <a:grpFill/>
            <a:ln w="37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9" name="타원 98">
            <a:extLst>
              <a:ext uri="{FF2B5EF4-FFF2-40B4-BE49-F238E27FC236}">
                <a16:creationId xmlns:a16="http://schemas.microsoft.com/office/drawing/2014/main" id="{4B027D9F-870B-4837-8079-12B0C2ACAC9C}"/>
              </a:ext>
            </a:extLst>
          </p:cNvPr>
          <p:cNvSpPr/>
          <p:nvPr/>
        </p:nvSpPr>
        <p:spPr>
          <a:xfrm>
            <a:off x="750001" y="2642547"/>
            <a:ext cx="2224216" cy="2224212"/>
          </a:xfrm>
          <a:prstGeom prst="ellipse">
            <a:avLst/>
          </a:prstGeom>
          <a:gradFill flip="none" rotWithShape="1">
            <a:gsLst>
              <a:gs pos="15900">
                <a:srgbClr val="026CD5"/>
              </a:gs>
              <a:gs pos="0">
                <a:srgbClr val="012045"/>
              </a:gs>
              <a:gs pos="100000">
                <a:srgbClr val="29C7FF"/>
              </a:gs>
            </a:gsLst>
            <a:lin ang="16200000" scaled="1"/>
            <a:tileRect/>
          </a:gra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래픽 99">
            <a:extLst>
              <a:ext uri="{FF2B5EF4-FFF2-40B4-BE49-F238E27FC236}">
                <a16:creationId xmlns:a16="http://schemas.microsoft.com/office/drawing/2014/main" id="{935B5415-7B36-4823-9E69-C22B67930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38796" y="2911306"/>
            <a:ext cx="1643446" cy="1686694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B3E89356-43C4-4E07-8D5B-54A317B58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1392" y="5650950"/>
            <a:ext cx="1841434" cy="235462"/>
          </a:xfrm>
          <a:prstGeom prst="rect">
            <a:avLst/>
          </a:prstGeom>
        </p:spPr>
      </p:pic>
      <p:sp>
        <p:nvSpPr>
          <p:cNvPr id="120" name="타원 119">
            <a:extLst>
              <a:ext uri="{FF2B5EF4-FFF2-40B4-BE49-F238E27FC236}">
                <a16:creationId xmlns:a16="http://schemas.microsoft.com/office/drawing/2014/main" id="{D43489C5-A515-4F78-9A6D-81184B7F8AD4}"/>
              </a:ext>
            </a:extLst>
          </p:cNvPr>
          <p:cNvSpPr/>
          <p:nvPr/>
        </p:nvSpPr>
        <p:spPr>
          <a:xfrm>
            <a:off x="424138" y="2316684"/>
            <a:ext cx="2875942" cy="2875938"/>
          </a:xfrm>
          <a:prstGeom prst="ellipse">
            <a:avLst/>
          </a:prstGeom>
          <a:noFill/>
          <a:ln w="7620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98">
            <a:extLst>
              <a:ext uri="{FF2B5EF4-FFF2-40B4-BE49-F238E27FC236}">
                <a16:creationId xmlns:a16="http://schemas.microsoft.com/office/drawing/2014/main" id="{2528035B-9331-4B1E-AC61-A79C12299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62" y="599289"/>
            <a:ext cx="1795364" cy="83099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defTabSz="88106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54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목</a:t>
            </a:r>
            <a:r>
              <a:rPr kumimoji="0" lang="ko-KR" altLang="en-US" sz="48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  </a:t>
            </a:r>
            <a:r>
              <a:rPr kumimoji="0" lang="ko-KR" altLang="en-US" sz="54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차</a:t>
            </a:r>
            <a:endParaRPr kumimoji="0"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16" name="Rectangle 98">
            <a:extLst>
              <a:ext uri="{FF2B5EF4-FFF2-40B4-BE49-F238E27FC236}">
                <a16:creationId xmlns:a16="http://schemas.microsoft.com/office/drawing/2014/main" id="{BCD27546-3B2B-4184-BE30-36BEA092E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371" y="1384863"/>
            <a:ext cx="1660455" cy="4308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8106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CONTENTS</a:t>
            </a:r>
            <a:endParaRPr kumimoji="0" lang="en-US" altLang="ko-KR" sz="2800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3DE84E-6EB4-479C-94DC-858CB58A3796}"/>
              </a:ext>
            </a:extLst>
          </p:cNvPr>
          <p:cNvGrpSpPr/>
          <p:nvPr/>
        </p:nvGrpSpPr>
        <p:grpSpPr>
          <a:xfrm rot="5400000">
            <a:off x="2367013" y="1181696"/>
            <a:ext cx="1008000" cy="0"/>
            <a:chOff x="4135476" y="2185930"/>
            <a:chExt cx="873049" cy="0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140F3B8-A719-473A-BC3E-C79E415110B7}"/>
                </a:ext>
              </a:extLst>
            </p:cNvPr>
            <p:cNvCxnSpPr>
              <a:cxnSpLocks/>
            </p:cNvCxnSpPr>
            <p:nvPr/>
          </p:nvCxnSpPr>
          <p:spPr>
            <a:xfrm>
              <a:off x="4135476" y="2185930"/>
              <a:ext cx="873049" cy="0"/>
            </a:xfrm>
            <a:prstGeom prst="line">
              <a:avLst/>
            </a:prstGeom>
            <a:ln w="69850" cap="rnd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BF03348-2F7A-418B-98B5-BFCFA2B0795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482" y="2185930"/>
              <a:ext cx="504000" cy="0"/>
            </a:xfrm>
            <a:prstGeom prst="line">
              <a:avLst/>
            </a:prstGeom>
            <a:ln w="698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22229BC-5DE9-408C-A989-2E00BB6D85E2}"/>
              </a:ext>
            </a:extLst>
          </p:cNvPr>
          <p:cNvSpPr/>
          <p:nvPr/>
        </p:nvSpPr>
        <p:spPr>
          <a:xfrm>
            <a:off x="3998704" y="2234171"/>
            <a:ext cx="5040000" cy="576000"/>
          </a:xfrm>
          <a:prstGeom prst="rect">
            <a:avLst/>
          </a:prstGeom>
          <a:gradFill flip="none" rotWithShape="1">
            <a:gsLst>
              <a:gs pos="0">
                <a:srgbClr val="0F2159"/>
              </a:gs>
              <a:gs pos="100000">
                <a:srgbClr val="00B0F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AutoShape 7">
            <a:extLst>
              <a:ext uri="{FF2B5EF4-FFF2-40B4-BE49-F238E27FC236}">
                <a16:creationId xmlns:a16="http://schemas.microsoft.com/office/drawing/2014/main" id="{76288CF6-6E4A-460A-B249-B2233543D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144" y="2291339"/>
            <a:ext cx="686085" cy="461665"/>
          </a:xfrm>
          <a:prstGeom prst="roundRect">
            <a:avLst>
              <a:gd name="adj" fmla="val 0"/>
            </a:avLst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 prstMaterial="matte">
              <a:bevelT w="0" h="0"/>
            </a:sp3d>
          </a:bodyPr>
          <a:lstStyle/>
          <a:p>
            <a:pPr>
              <a:spcBef>
                <a:spcPct val="170000"/>
              </a:spcBef>
            </a:pPr>
            <a:r>
              <a:rPr lang="ko-KR" altLang="en-US" sz="3000" b="1" spc="-100" dirty="0" smtClean="0">
                <a:gradFill>
                  <a:gsLst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charset="0"/>
              </a:rPr>
              <a:t>트리</a:t>
            </a:r>
            <a:endParaRPr lang="ko-KR" altLang="en-US" sz="3000" b="1" spc="-100" dirty="0">
              <a:gradFill>
                <a:gsLst>
                  <a:gs pos="47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j-ea"/>
              <a:ea typeface="+mj-ea"/>
              <a:cs typeface="Arial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C094D25-AE76-4660-915A-555B0A083E49}"/>
              </a:ext>
            </a:extLst>
          </p:cNvPr>
          <p:cNvSpPr/>
          <p:nvPr/>
        </p:nvSpPr>
        <p:spPr>
          <a:xfrm>
            <a:off x="3998704" y="2234171"/>
            <a:ext cx="785442" cy="576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197245" y="2186056"/>
            <a:ext cx="3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22229BC-5DE9-408C-A989-2E00BB6D85E2}"/>
              </a:ext>
            </a:extLst>
          </p:cNvPr>
          <p:cNvSpPr/>
          <p:nvPr/>
        </p:nvSpPr>
        <p:spPr>
          <a:xfrm>
            <a:off x="3998704" y="3120423"/>
            <a:ext cx="5040000" cy="576000"/>
          </a:xfrm>
          <a:prstGeom prst="rect">
            <a:avLst/>
          </a:prstGeom>
          <a:gradFill flip="none" rotWithShape="1">
            <a:gsLst>
              <a:gs pos="0">
                <a:srgbClr val="0F2159"/>
              </a:gs>
              <a:gs pos="100000">
                <a:srgbClr val="00B0F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AutoShape 7">
            <a:extLst>
              <a:ext uri="{FF2B5EF4-FFF2-40B4-BE49-F238E27FC236}">
                <a16:creationId xmlns:a16="http://schemas.microsoft.com/office/drawing/2014/main" id="{76288CF6-6E4A-460A-B249-B2233543D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144" y="3177591"/>
            <a:ext cx="1029128" cy="461665"/>
          </a:xfrm>
          <a:prstGeom prst="roundRect">
            <a:avLst>
              <a:gd name="adj" fmla="val 0"/>
            </a:avLst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 prstMaterial="matte">
              <a:bevelT w="0" h="0"/>
            </a:sp3d>
          </a:bodyPr>
          <a:lstStyle/>
          <a:p>
            <a:pPr>
              <a:spcBef>
                <a:spcPct val="170000"/>
              </a:spcBef>
            </a:pPr>
            <a:r>
              <a:rPr lang="ko-KR" altLang="en-US" sz="3000" b="1" spc="-100" dirty="0" smtClean="0">
                <a:gradFill>
                  <a:gsLst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charset="0"/>
              </a:rPr>
              <a:t>그래프</a:t>
            </a:r>
            <a:endParaRPr lang="ko-KR" altLang="en-US" sz="3000" b="1" spc="-100" dirty="0">
              <a:gradFill>
                <a:gsLst>
                  <a:gs pos="47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j-ea"/>
              <a:ea typeface="+mj-ea"/>
              <a:cs typeface="Arial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C094D25-AE76-4660-915A-555B0A083E49}"/>
              </a:ext>
            </a:extLst>
          </p:cNvPr>
          <p:cNvSpPr/>
          <p:nvPr/>
        </p:nvSpPr>
        <p:spPr>
          <a:xfrm>
            <a:off x="3998704" y="3120423"/>
            <a:ext cx="785442" cy="576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4107476" y="3072308"/>
            <a:ext cx="543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22229BC-5DE9-408C-A989-2E00BB6D85E2}"/>
              </a:ext>
            </a:extLst>
          </p:cNvPr>
          <p:cNvSpPr/>
          <p:nvPr/>
        </p:nvSpPr>
        <p:spPr>
          <a:xfrm>
            <a:off x="3998704" y="4013531"/>
            <a:ext cx="5040000" cy="576000"/>
          </a:xfrm>
          <a:prstGeom prst="rect">
            <a:avLst/>
          </a:prstGeom>
          <a:gradFill flip="none" rotWithShape="1">
            <a:gsLst>
              <a:gs pos="0">
                <a:srgbClr val="0F2159"/>
              </a:gs>
              <a:gs pos="100000">
                <a:srgbClr val="00B0F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AutoShape 7">
            <a:extLst>
              <a:ext uri="{FF2B5EF4-FFF2-40B4-BE49-F238E27FC236}">
                <a16:creationId xmlns:a16="http://schemas.microsoft.com/office/drawing/2014/main" id="{76288CF6-6E4A-460A-B249-B2233543D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144" y="4070699"/>
            <a:ext cx="1465145" cy="461665"/>
          </a:xfrm>
          <a:prstGeom prst="roundRect">
            <a:avLst>
              <a:gd name="adj" fmla="val 0"/>
            </a:avLst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 prstMaterial="matte">
              <a:bevelT w="0" h="0"/>
            </a:sp3d>
          </a:bodyPr>
          <a:lstStyle/>
          <a:p>
            <a:pPr>
              <a:spcBef>
                <a:spcPct val="170000"/>
              </a:spcBef>
            </a:pPr>
            <a:r>
              <a:rPr lang="ko-KR" altLang="en-US" sz="3000" b="1" spc="-100" dirty="0" smtClean="0">
                <a:gradFill>
                  <a:gsLst>
                    <a:gs pos="4700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ea"/>
                <a:ea typeface="+mj-ea"/>
                <a:cs typeface="Arial" charset="0"/>
              </a:rPr>
              <a:t>예제 풀이</a:t>
            </a:r>
            <a:endParaRPr lang="ko-KR" altLang="en-US" sz="3000" b="1" spc="-100" dirty="0">
              <a:gradFill>
                <a:gsLst>
                  <a:gs pos="4700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j-ea"/>
              <a:ea typeface="+mj-ea"/>
              <a:cs typeface="Arial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094D25-AE76-4660-915A-555B0A083E49}"/>
              </a:ext>
            </a:extLst>
          </p:cNvPr>
          <p:cNvSpPr/>
          <p:nvPr/>
        </p:nvSpPr>
        <p:spPr>
          <a:xfrm>
            <a:off x="3998704" y="4013531"/>
            <a:ext cx="785442" cy="576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4017708" y="3965416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23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전위 순회 과정 </a:t>
            </a:r>
            <a:r>
              <a:rPr lang="en-US" altLang="ko-KR" dirty="0"/>
              <a:t>&gt;&gt; A-B-D-H-E-I-J-C-F-G-K </a:t>
            </a:r>
          </a:p>
          <a:p>
            <a:endParaRPr lang="ko-KR" altLang="en-US" dirty="0"/>
          </a:p>
        </p:txBody>
      </p:sp>
      <p:pic>
        <p:nvPicPr>
          <p:cNvPr id="62" name="그림 8" descr="ch08-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8888" b="13828"/>
          <a:stretch>
            <a:fillRect/>
          </a:stretch>
        </p:blipFill>
        <p:spPr bwMode="auto">
          <a:xfrm>
            <a:off x="95189" y="3789040"/>
            <a:ext cx="5349875" cy="301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타원 62"/>
          <p:cNvSpPr>
            <a:spLocks noChangeArrowheads="1"/>
          </p:cNvSpPr>
          <p:nvPr/>
        </p:nvSpPr>
        <p:spPr bwMode="auto">
          <a:xfrm>
            <a:off x="2587564" y="4062090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4" name="타원 63"/>
          <p:cNvSpPr>
            <a:spLocks noChangeArrowheads="1"/>
          </p:cNvSpPr>
          <p:nvPr/>
        </p:nvSpPr>
        <p:spPr bwMode="auto">
          <a:xfrm>
            <a:off x="2614552" y="4089077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0" rIns="3600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Picture 9"/>
          <p:cNvPicPr>
            <a:picLocks noChangeAspect="1" noChangeArrowheads="1"/>
          </p:cNvPicPr>
          <p:nvPr/>
        </p:nvPicPr>
        <p:blipFill>
          <a:blip r:embed="rId3"/>
          <a:srcRect l="21303" t="12066" r="29441" b="79626"/>
          <a:stretch>
            <a:fillRect/>
          </a:stretch>
        </p:blipFill>
        <p:spPr bwMode="auto">
          <a:xfrm>
            <a:off x="138052" y="1801391"/>
            <a:ext cx="8496300" cy="7635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9"/>
          <p:cNvPicPr>
            <a:picLocks noChangeAspect="1" noChangeArrowheads="1"/>
          </p:cNvPicPr>
          <p:nvPr/>
        </p:nvPicPr>
        <p:blipFill>
          <a:blip r:embed="rId3"/>
          <a:srcRect l="21303" t="20374" r="27781" b="71318"/>
          <a:stretch>
            <a:fillRect/>
          </a:stretch>
        </p:blipFill>
        <p:spPr bwMode="auto">
          <a:xfrm>
            <a:off x="138052" y="1815678"/>
            <a:ext cx="8280400" cy="720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9"/>
          <p:cNvPicPr>
            <a:picLocks noChangeAspect="1" noChangeArrowheads="1"/>
          </p:cNvPicPr>
          <p:nvPr/>
        </p:nvPicPr>
        <p:blipFill>
          <a:blip r:embed="rId3"/>
          <a:srcRect l="21303" t="29184" r="26538" b="67164"/>
          <a:stretch>
            <a:fillRect/>
          </a:stretch>
        </p:blipFill>
        <p:spPr bwMode="auto">
          <a:xfrm>
            <a:off x="138052" y="1844253"/>
            <a:ext cx="8482012" cy="3175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8" name="Picture 9"/>
          <p:cNvPicPr>
            <a:picLocks noChangeAspect="1" noChangeArrowheads="1"/>
          </p:cNvPicPr>
          <p:nvPr/>
        </p:nvPicPr>
        <p:blipFill>
          <a:blip r:embed="rId3"/>
          <a:srcRect l="21303" t="32836" r="20586" b="58856"/>
          <a:stretch>
            <a:fillRect/>
          </a:stretch>
        </p:blipFill>
        <p:spPr bwMode="auto">
          <a:xfrm>
            <a:off x="82489" y="1801391"/>
            <a:ext cx="9077325" cy="6921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9"/>
          <p:cNvPicPr>
            <a:picLocks noChangeAspect="1" noChangeArrowheads="1"/>
          </p:cNvPicPr>
          <p:nvPr/>
        </p:nvPicPr>
        <p:blipFill>
          <a:blip r:embed="rId3"/>
          <a:srcRect l="21303" t="41143" r="20586" b="42242"/>
          <a:stretch>
            <a:fillRect/>
          </a:stretch>
        </p:blipFill>
        <p:spPr bwMode="auto">
          <a:xfrm>
            <a:off x="109477" y="1772816"/>
            <a:ext cx="8928100" cy="13604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0" name="Picture 9"/>
          <p:cNvPicPr>
            <a:picLocks noChangeAspect="1" noChangeArrowheads="1"/>
          </p:cNvPicPr>
          <p:nvPr/>
        </p:nvPicPr>
        <p:blipFill>
          <a:blip r:embed="rId3"/>
          <a:srcRect l="21303" t="56720" r="20586" b="34972"/>
          <a:stretch>
            <a:fillRect/>
          </a:stretch>
        </p:blipFill>
        <p:spPr bwMode="auto">
          <a:xfrm>
            <a:off x="92014" y="1772816"/>
            <a:ext cx="8980488" cy="68421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1" name="자유형 70"/>
          <p:cNvSpPr>
            <a:spLocks/>
          </p:cNvSpPr>
          <p:nvPr/>
        </p:nvSpPr>
        <p:spPr bwMode="auto">
          <a:xfrm>
            <a:off x="1684277" y="4257352"/>
            <a:ext cx="914400" cy="798513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793 h 798286"/>
              <a:gd name="T4" fmla="*/ 0 w 914400"/>
              <a:gd name="T5" fmla="*/ 798739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2" name="타원 71"/>
          <p:cNvSpPr>
            <a:spLocks noChangeArrowheads="1"/>
          </p:cNvSpPr>
          <p:nvPr/>
        </p:nvSpPr>
        <p:spPr bwMode="auto">
          <a:xfrm>
            <a:off x="1433452" y="5068565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3" name="타원 72"/>
          <p:cNvSpPr>
            <a:spLocks noChangeArrowheads="1"/>
          </p:cNvSpPr>
          <p:nvPr/>
        </p:nvSpPr>
        <p:spPr bwMode="auto">
          <a:xfrm>
            <a:off x="1462027" y="5087615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자유형 73"/>
          <p:cNvSpPr>
            <a:spLocks/>
          </p:cNvSpPr>
          <p:nvPr/>
        </p:nvSpPr>
        <p:spPr bwMode="auto">
          <a:xfrm>
            <a:off x="973077" y="5254302"/>
            <a:ext cx="481012" cy="460375"/>
          </a:xfrm>
          <a:custGeom>
            <a:avLst/>
            <a:gdLst>
              <a:gd name="T0" fmla="*/ 133476 w 914400"/>
              <a:gd name="T1" fmla="*/ 0 h 798286"/>
              <a:gd name="T2" fmla="*/ 36018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5" name="타원 74"/>
          <p:cNvSpPr>
            <a:spLocks noChangeArrowheads="1"/>
          </p:cNvSpPr>
          <p:nvPr/>
        </p:nvSpPr>
        <p:spPr bwMode="auto">
          <a:xfrm>
            <a:off x="757177" y="5700390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6" name="타원 75"/>
          <p:cNvSpPr>
            <a:spLocks noChangeArrowheads="1"/>
          </p:cNvSpPr>
          <p:nvPr/>
        </p:nvSpPr>
        <p:spPr bwMode="auto">
          <a:xfrm>
            <a:off x="777814" y="5721027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자유형 76"/>
          <p:cNvSpPr>
            <a:spLocks/>
          </p:cNvSpPr>
          <p:nvPr/>
        </p:nvSpPr>
        <p:spPr bwMode="auto">
          <a:xfrm>
            <a:off x="339664" y="5943277"/>
            <a:ext cx="482600" cy="461963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8" name="타원 77"/>
          <p:cNvSpPr>
            <a:spLocks noChangeArrowheads="1"/>
          </p:cNvSpPr>
          <p:nvPr/>
        </p:nvSpPr>
        <p:spPr bwMode="auto">
          <a:xfrm>
            <a:off x="138052" y="6379840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9" name="타원 78"/>
          <p:cNvSpPr>
            <a:spLocks noChangeArrowheads="1"/>
          </p:cNvSpPr>
          <p:nvPr/>
        </p:nvSpPr>
        <p:spPr bwMode="auto">
          <a:xfrm>
            <a:off x="166627" y="6405240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자유형 79"/>
          <p:cNvSpPr>
            <a:spLocks/>
          </p:cNvSpPr>
          <p:nvPr/>
        </p:nvSpPr>
        <p:spPr bwMode="auto">
          <a:xfrm rot="10344064">
            <a:off x="1052452" y="5397177"/>
            <a:ext cx="482600" cy="461963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1" name="자유형 80"/>
          <p:cNvSpPr>
            <a:spLocks/>
          </p:cNvSpPr>
          <p:nvPr/>
        </p:nvSpPr>
        <p:spPr bwMode="auto">
          <a:xfrm flipH="1">
            <a:off x="1758889" y="5267002"/>
            <a:ext cx="481013" cy="461963"/>
          </a:xfrm>
          <a:custGeom>
            <a:avLst/>
            <a:gdLst>
              <a:gd name="T0" fmla="*/ 133477 w 914400"/>
              <a:gd name="T1" fmla="*/ 0 h 798286"/>
              <a:gd name="T2" fmla="*/ 36018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2" name="타원 81"/>
          <p:cNvSpPr>
            <a:spLocks noChangeArrowheads="1"/>
          </p:cNvSpPr>
          <p:nvPr/>
        </p:nvSpPr>
        <p:spPr bwMode="auto">
          <a:xfrm>
            <a:off x="2054164" y="5728965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83" name="Picture 10"/>
          <p:cNvPicPr>
            <a:picLocks noChangeAspect="1" noChangeArrowheads="1"/>
          </p:cNvPicPr>
          <p:nvPr/>
        </p:nvPicPr>
        <p:blipFill>
          <a:blip r:embed="rId4"/>
          <a:srcRect l="6094" t="19545" r="14392" b="73289"/>
          <a:stretch>
            <a:fillRect/>
          </a:stretch>
        </p:blipFill>
        <p:spPr bwMode="auto">
          <a:xfrm>
            <a:off x="103127" y="1772816"/>
            <a:ext cx="8813800" cy="37941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10"/>
          <p:cNvPicPr>
            <a:picLocks noChangeAspect="1" noChangeArrowheads="1"/>
          </p:cNvPicPr>
          <p:nvPr/>
        </p:nvPicPr>
        <p:blipFill>
          <a:blip r:embed="rId4"/>
          <a:srcRect l="6094" t="27392" r="4726" b="60068"/>
          <a:stretch>
            <a:fillRect/>
          </a:stretch>
        </p:blipFill>
        <p:spPr bwMode="auto">
          <a:xfrm>
            <a:off x="65027" y="1772816"/>
            <a:ext cx="9066212" cy="6064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10"/>
          <p:cNvPicPr>
            <a:picLocks noChangeAspect="1" noChangeArrowheads="1"/>
          </p:cNvPicPr>
          <p:nvPr/>
        </p:nvPicPr>
        <p:blipFill>
          <a:blip r:embed="rId4"/>
          <a:srcRect l="6094" t="41724" r="4726" b="45736"/>
          <a:stretch>
            <a:fillRect/>
          </a:stretch>
        </p:blipFill>
        <p:spPr bwMode="auto">
          <a:xfrm>
            <a:off x="80902" y="1772816"/>
            <a:ext cx="9021762" cy="60483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6" name="Picture 10"/>
          <p:cNvPicPr>
            <a:picLocks noChangeAspect="1" noChangeArrowheads="1"/>
          </p:cNvPicPr>
          <p:nvPr/>
        </p:nvPicPr>
        <p:blipFill>
          <a:blip r:embed="rId4"/>
          <a:srcRect l="6094" t="54264" r="4726" b="15963"/>
          <a:stretch>
            <a:fillRect/>
          </a:stretch>
        </p:blipFill>
        <p:spPr bwMode="auto">
          <a:xfrm>
            <a:off x="65027" y="1772816"/>
            <a:ext cx="9047162" cy="143986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7" name="타원 86"/>
          <p:cNvSpPr>
            <a:spLocks noChangeArrowheads="1"/>
          </p:cNvSpPr>
          <p:nvPr/>
        </p:nvSpPr>
        <p:spPr bwMode="auto">
          <a:xfrm>
            <a:off x="2082739" y="5757540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자유형 87"/>
          <p:cNvSpPr>
            <a:spLocks/>
          </p:cNvSpPr>
          <p:nvPr/>
        </p:nvSpPr>
        <p:spPr bwMode="auto">
          <a:xfrm>
            <a:off x="1787464" y="5959152"/>
            <a:ext cx="279400" cy="461963"/>
          </a:xfrm>
          <a:custGeom>
            <a:avLst/>
            <a:gdLst>
              <a:gd name="T0" fmla="*/ 26168 w 914400"/>
              <a:gd name="T1" fmla="*/ 0 h 798286"/>
              <a:gd name="T2" fmla="*/ 7061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9" name="타원 88"/>
          <p:cNvSpPr>
            <a:spLocks noChangeArrowheads="1"/>
          </p:cNvSpPr>
          <p:nvPr/>
        </p:nvSpPr>
        <p:spPr bwMode="auto">
          <a:xfrm>
            <a:off x="1585852" y="6365552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0" name="타원 89"/>
          <p:cNvSpPr>
            <a:spLocks noChangeArrowheads="1"/>
          </p:cNvSpPr>
          <p:nvPr/>
        </p:nvSpPr>
        <p:spPr bwMode="auto">
          <a:xfrm>
            <a:off x="1614427" y="6390952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자유형 90"/>
          <p:cNvSpPr>
            <a:spLocks/>
          </p:cNvSpPr>
          <p:nvPr/>
        </p:nvSpPr>
        <p:spPr bwMode="auto">
          <a:xfrm flipH="1">
            <a:off x="2411352" y="5911527"/>
            <a:ext cx="350837" cy="465138"/>
          </a:xfrm>
          <a:custGeom>
            <a:avLst/>
            <a:gdLst>
              <a:gd name="T0" fmla="*/ 51636 w 914400"/>
              <a:gd name="T1" fmla="*/ 0 h 798286"/>
              <a:gd name="T2" fmla="*/ 13934 w 914400"/>
              <a:gd name="T3" fmla="*/ 37282 h 798286"/>
              <a:gd name="T4" fmla="*/ 0 w 914400"/>
              <a:gd name="T5" fmla="*/ 157732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2" name="타원 91"/>
          <p:cNvSpPr>
            <a:spLocks noChangeArrowheads="1"/>
          </p:cNvSpPr>
          <p:nvPr/>
        </p:nvSpPr>
        <p:spPr bwMode="auto">
          <a:xfrm>
            <a:off x="2617727" y="6365552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3" name="타원 92"/>
          <p:cNvSpPr>
            <a:spLocks noChangeArrowheads="1"/>
          </p:cNvSpPr>
          <p:nvPr/>
        </p:nvSpPr>
        <p:spPr bwMode="auto">
          <a:xfrm>
            <a:off x="2646302" y="6394127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J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자유형 93"/>
          <p:cNvSpPr>
            <a:spLocks/>
          </p:cNvSpPr>
          <p:nvPr/>
        </p:nvSpPr>
        <p:spPr bwMode="auto">
          <a:xfrm rot="10344064">
            <a:off x="425389" y="6071865"/>
            <a:ext cx="482600" cy="461962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5" name="자유형 94"/>
          <p:cNvSpPr>
            <a:spLocks/>
          </p:cNvSpPr>
          <p:nvPr/>
        </p:nvSpPr>
        <p:spPr bwMode="auto">
          <a:xfrm rot="10344064">
            <a:off x="1779527" y="6100440"/>
            <a:ext cx="481012" cy="461962"/>
          </a:xfrm>
          <a:custGeom>
            <a:avLst/>
            <a:gdLst>
              <a:gd name="T0" fmla="*/ 133476 w 914400"/>
              <a:gd name="T1" fmla="*/ 0 h 798286"/>
              <a:gd name="T2" fmla="*/ 36018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6" name="자유형 95"/>
          <p:cNvSpPr>
            <a:spLocks/>
          </p:cNvSpPr>
          <p:nvPr/>
        </p:nvSpPr>
        <p:spPr bwMode="auto">
          <a:xfrm rot="11255936" flipH="1">
            <a:off x="2316102" y="6103615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7" name="자유형 96"/>
          <p:cNvSpPr>
            <a:spLocks/>
          </p:cNvSpPr>
          <p:nvPr/>
        </p:nvSpPr>
        <p:spPr bwMode="auto">
          <a:xfrm rot="11255936" flipH="1">
            <a:off x="1722377" y="5336852"/>
            <a:ext cx="427037" cy="461963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8" name="자유형 97"/>
          <p:cNvSpPr>
            <a:spLocks/>
          </p:cNvSpPr>
          <p:nvPr/>
        </p:nvSpPr>
        <p:spPr bwMode="auto">
          <a:xfrm rot="9833202">
            <a:off x="1685864" y="4590727"/>
            <a:ext cx="1122363" cy="461963"/>
          </a:xfrm>
          <a:custGeom>
            <a:avLst/>
            <a:gdLst>
              <a:gd name="T0" fmla="*/ 1691969 w 914400"/>
              <a:gd name="T1" fmla="*/ 0 h 798286"/>
              <a:gd name="T2" fmla="*/ 456564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99" name="Picture 11"/>
          <p:cNvPicPr>
            <a:picLocks noChangeAspect="1" noChangeArrowheads="1"/>
          </p:cNvPicPr>
          <p:nvPr/>
        </p:nvPicPr>
        <p:blipFill>
          <a:blip r:embed="rId5"/>
          <a:srcRect l="19323" t="17085" r="23170" b="73639"/>
          <a:stretch>
            <a:fillRect/>
          </a:stretch>
        </p:blipFill>
        <p:spPr bwMode="auto">
          <a:xfrm>
            <a:off x="95189" y="1772816"/>
            <a:ext cx="8891588" cy="7635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0" name="Picture 11"/>
          <p:cNvPicPr>
            <a:picLocks noChangeAspect="1" noChangeArrowheads="1"/>
          </p:cNvPicPr>
          <p:nvPr/>
        </p:nvPicPr>
        <p:blipFill>
          <a:blip r:embed="rId5"/>
          <a:srcRect l="19323" t="26431" r="18454" b="61108"/>
          <a:stretch>
            <a:fillRect/>
          </a:stretch>
        </p:blipFill>
        <p:spPr bwMode="auto">
          <a:xfrm>
            <a:off x="107889" y="1758528"/>
            <a:ext cx="8924925" cy="9525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1" name="Picture 11"/>
          <p:cNvPicPr>
            <a:picLocks noChangeAspect="1" noChangeArrowheads="1"/>
          </p:cNvPicPr>
          <p:nvPr/>
        </p:nvPicPr>
        <p:blipFill>
          <a:blip r:embed="rId5"/>
          <a:srcRect l="19323" t="38892" r="18454" b="46570"/>
          <a:stretch>
            <a:fillRect/>
          </a:stretch>
        </p:blipFill>
        <p:spPr bwMode="auto">
          <a:xfrm>
            <a:off x="126939" y="1701378"/>
            <a:ext cx="8924925" cy="11112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" name="Picture 11"/>
          <p:cNvPicPr>
            <a:picLocks noChangeAspect="1" noChangeArrowheads="1"/>
          </p:cNvPicPr>
          <p:nvPr/>
        </p:nvPicPr>
        <p:blipFill>
          <a:blip r:embed="rId5"/>
          <a:srcRect l="19323" t="52392" r="18454" b="38211"/>
          <a:stretch>
            <a:fillRect/>
          </a:stretch>
        </p:blipFill>
        <p:spPr bwMode="auto">
          <a:xfrm>
            <a:off x="123764" y="1701378"/>
            <a:ext cx="8945563" cy="7191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" name="Picture 11"/>
          <p:cNvPicPr>
            <a:picLocks noChangeAspect="1" noChangeArrowheads="1"/>
          </p:cNvPicPr>
          <p:nvPr/>
        </p:nvPicPr>
        <p:blipFill>
          <a:blip r:embed="rId5"/>
          <a:srcRect l="19323" t="61738" r="18454" b="10911"/>
          <a:stretch>
            <a:fillRect/>
          </a:stretch>
        </p:blipFill>
        <p:spPr bwMode="auto">
          <a:xfrm>
            <a:off x="109477" y="1560091"/>
            <a:ext cx="8939212" cy="209391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4" name="자유형 103"/>
          <p:cNvSpPr>
            <a:spLocks/>
          </p:cNvSpPr>
          <p:nvPr/>
        </p:nvSpPr>
        <p:spPr bwMode="auto">
          <a:xfrm flipH="1">
            <a:off x="2952689" y="4297040"/>
            <a:ext cx="914400" cy="796925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043 h 798286"/>
              <a:gd name="T4" fmla="*/ 0 w 914400"/>
              <a:gd name="T5" fmla="*/ 795566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5" name="타원 104"/>
          <p:cNvSpPr>
            <a:spLocks noChangeArrowheads="1"/>
          </p:cNvSpPr>
          <p:nvPr/>
        </p:nvSpPr>
        <p:spPr bwMode="auto">
          <a:xfrm flipH="1">
            <a:off x="3770252" y="5079677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64" name="타원 163"/>
          <p:cNvSpPr>
            <a:spLocks noChangeArrowheads="1"/>
          </p:cNvSpPr>
          <p:nvPr/>
        </p:nvSpPr>
        <p:spPr bwMode="auto">
          <a:xfrm flipH="1">
            <a:off x="3784539" y="5098727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자유형 164"/>
          <p:cNvSpPr>
            <a:spLocks/>
          </p:cNvSpPr>
          <p:nvPr/>
        </p:nvSpPr>
        <p:spPr bwMode="auto">
          <a:xfrm>
            <a:off x="3370202" y="5281290"/>
            <a:ext cx="454025" cy="461962"/>
          </a:xfrm>
          <a:custGeom>
            <a:avLst/>
            <a:gdLst>
              <a:gd name="T0" fmla="*/ 111901 w 914400"/>
              <a:gd name="T1" fmla="*/ 0 h 798286"/>
              <a:gd name="T2" fmla="*/ 30195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66" name="타원 165"/>
          <p:cNvSpPr>
            <a:spLocks noChangeArrowheads="1"/>
          </p:cNvSpPr>
          <p:nvPr/>
        </p:nvSpPr>
        <p:spPr bwMode="auto">
          <a:xfrm>
            <a:off x="3140014" y="5701977"/>
            <a:ext cx="357188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67" name="타원 166"/>
          <p:cNvSpPr>
            <a:spLocks noChangeArrowheads="1"/>
          </p:cNvSpPr>
          <p:nvPr/>
        </p:nvSpPr>
        <p:spPr bwMode="auto">
          <a:xfrm>
            <a:off x="3168589" y="5727377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자유형 167"/>
          <p:cNvSpPr>
            <a:spLocks/>
          </p:cNvSpPr>
          <p:nvPr/>
        </p:nvSpPr>
        <p:spPr bwMode="auto">
          <a:xfrm rot="10344064">
            <a:off x="3392427" y="5467027"/>
            <a:ext cx="482600" cy="461963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69" name="자유형 168"/>
          <p:cNvSpPr>
            <a:spLocks/>
          </p:cNvSpPr>
          <p:nvPr/>
        </p:nvSpPr>
        <p:spPr bwMode="auto">
          <a:xfrm flipH="1">
            <a:off x="4090927" y="5267002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70" name="타원 169"/>
          <p:cNvSpPr>
            <a:spLocks noChangeArrowheads="1"/>
          </p:cNvSpPr>
          <p:nvPr/>
        </p:nvSpPr>
        <p:spPr bwMode="auto">
          <a:xfrm>
            <a:off x="4452877" y="5717852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71" name="타원 170"/>
          <p:cNvSpPr>
            <a:spLocks noChangeArrowheads="1"/>
          </p:cNvSpPr>
          <p:nvPr/>
        </p:nvSpPr>
        <p:spPr bwMode="auto">
          <a:xfrm>
            <a:off x="4479864" y="5743252"/>
            <a:ext cx="325438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자유형 171"/>
          <p:cNvSpPr>
            <a:spLocks/>
          </p:cNvSpPr>
          <p:nvPr/>
        </p:nvSpPr>
        <p:spPr bwMode="auto">
          <a:xfrm flipH="1">
            <a:off x="4818002" y="5928990"/>
            <a:ext cx="296862" cy="461962"/>
          </a:xfrm>
          <a:custGeom>
            <a:avLst/>
            <a:gdLst>
              <a:gd name="T0" fmla="*/ 31312 w 914400"/>
              <a:gd name="T1" fmla="*/ 0 h 798286"/>
              <a:gd name="T2" fmla="*/ 8449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73" name="타원 172"/>
          <p:cNvSpPr>
            <a:spLocks noChangeArrowheads="1"/>
          </p:cNvSpPr>
          <p:nvPr/>
        </p:nvSpPr>
        <p:spPr bwMode="auto">
          <a:xfrm>
            <a:off x="5051364" y="6351265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74" name="타원 173"/>
          <p:cNvSpPr>
            <a:spLocks noChangeArrowheads="1"/>
          </p:cNvSpPr>
          <p:nvPr/>
        </p:nvSpPr>
        <p:spPr bwMode="auto">
          <a:xfrm>
            <a:off x="5065652" y="6376665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자유형 174"/>
          <p:cNvSpPr>
            <a:spLocks/>
          </p:cNvSpPr>
          <p:nvPr/>
        </p:nvSpPr>
        <p:spPr bwMode="auto">
          <a:xfrm rot="11255936" flipH="1">
            <a:off x="4687827" y="6100440"/>
            <a:ext cx="427037" cy="460375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76" name="자유형 175"/>
          <p:cNvSpPr>
            <a:spLocks/>
          </p:cNvSpPr>
          <p:nvPr/>
        </p:nvSpPr>
        <p:spPr bwMode="auto">
          <a:xfrm rot="11255936" flipH="1">
            <a:off x="4030602" y="5408290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77" name="자유형 176"/>
          <p:cNvSpPr>
            <a:spLocks/>
          </p:cNvSpPr>
          <p:nvPr/>
        </p:nvSpPr>
        <p:spPr bwMode="auto">
          <a:xfrm rot="11915666" flipH="1">
            <a:off x="2771714" y="4576440"/>
            <a:ext cx="1104900" cy="460375"/>
          </a:xfrm>
          <a:custGeom>
            <a:avLst/>
            <a:gdLst>
              <a:gd name="T0" fmla="*/ 1611941 w 914400"/>
              <a:gd name="T1" fmla="*/ 0 h 798286"/>
              <a:gd name="T2" fmla="*/ 434967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21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35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000"/>
                            </p:stCondLst>
                            <p:childTnLst>
                              <p:par>
                                <p:cTn id="21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000"/>
                            </p:stCondLst>
                            <p:childTnLst>
                              <p:par>
                                <p:cTn id="25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000"/>
                            </p:stCondLst>
                            <p:childTnLst>
                              <p:par>
                                <p:cTn id="2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2000"/>
                            </p:stCondLst>
                            <p:childTnLst>
                              <p:par>
                                <p:cTn id="268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000"/>
                            </p:stCondLst>
                            <p:childTnLst>
                              <p:par>
                                <p:cTn id="2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00"/>
                            </p:stCondLst>
                            <p:childTnLst>
                              <p:par>
                                <p:cTn id="3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32" presetID="35" presetClass="emph" presetSubtype="0" repeatCount="3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64" grpId="0" animBg="1"/>
      <p:bldP spid="71" grpId="0" animBg="1"/>
      <p:bldP spid="72" grpId="0" animBg="1"/>
      <p:bldP spid="72" grpId="1" animBg="1"/>
      <p:bldP spid="72" grpId="2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4" grpId="0" animBg="1"/>
      <p:bldP spid="105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수식 </a:t>
            </a:r>
            <a:r>
              <a:rPr lang="en-US" altLang="ko-KR" dirty="0"/>
              <a:t>A*B-C/D</a:t>
            </a:r>
            <a:r>
              <a:rPr lang="ko-KR" altLang="en-US" dirty="0"/>
              <a:t>를 이진 트리로 구성</a:t>
            </a:r>
            <a:endParaRPr lang="en-US" altLang="ko-KR" dirty="0"/>
          </a:p>
          <a:p>
            <a:pPr lvl="1"/>
            <a:r>
              <a:rPr lang="ko-KR" altLang="en-US" dirty="0"/>
              <a:t>수식에 대한 이진 트리를 전위 순회하면</a:t>
            </a:r>
            <a:r>
              <a:rPr lang="en-US" altLang="ko-KR" dirty="0"/>
              <a:t>, </a:t>
            </a:r>
            <a:r>
              <a:rPr lang="ko-KR" altLang="en-US" dirty="0"/>
              <a:t>전위 표기식을 구할 수 있음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816323" y="2420888"/>
            <a:ext cx="5467350" cy="2838450"/>
            <a:chOff x="1816323" y="2348880"/>
            <a:chExt cx="5467350" cy="28384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323" y="2348880"/>
              <a:ext cx="5467350" cy="283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816323" y="4797152"/>
              <a:ext cx="1021110" cy="390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8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dirty="0"/>
              <a:t>중위 순회</a:t>
            </a:r>
            <a:r>
              <a:rPr lang="en-US" altLang="ko-KR" baseline="30000" dirty="0" err="1"/>
              <a:t>inorder</a:t>
            </a:r>
            <a:r>
              <a:rPr lang="en-US" altLang="ko-KR" baseline="30000" dirty="0"/>
              <a:t> traversal</a:t>
            </a:r>
            <a:endParaRPr lang="en-US" altLang="ko-KR" dirty="0"/>
          </a:p>
          <a:p>
            <a:pPr lvl="1"/>
            <a:r>
              <a:rPr lang="en-US" altLang="ko-KR" dirty="0"/>
              <a:t>L → D → R </a:t>
            </a:r>
            <a:r>
              <a:rPr lang="ko-KR" altLang="en-US" dirty="0"/>
              <a:t>순서로</a:t>
            </a:r>
            <a:r>
              <a:rPr lang="en-US" altLang="ko-KR" dirty="0"/>
              <a:t>, </a:t>
            </a:r>
            <a:r>
              <a:rPr lang="ko-KR" altLang="en-US" dirty="0"/>
              <a:t>현재 노드를 방문하는 작업 </a:t>
            </a:r>
            <a:r>
              <a:rPr lang="en-US" altLang="ko-KR" dirty="0"/>
              <a:t>D</a:t>
            </a:r>
            <a:r>
              <a:rPr lang="ko-KR" altLang="en-US" dirty="0"/>
              <a:t>를 작업 </a:t>
            </a:r>
            <a:r>
              <a:rPr lang="en-US" altLang="ko-KR" dirty="0"/>
              <a:t>L</a:t>
            </a:r>
            <a:r>
              <a:rPr lang="ko-KR" altLang="en-US" dirty="0"/>
              <a:t>과 작업 </a:t>
            </a:r>
            <a:r>
              <a:rPr lang="en-US" altLang="ko-KR" dirty="0"/>
              <a:t>R</a:t>
            </a:r>
            <a:r>
              <a:rPr lang="ko-KR" altLang="en-US" dirty="0"/>
              <a:t>의 중간에 수행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971600" y="2348880"/>
            <a:ext cx="5328591" cy="1872208"/>
            <a:chOff x="971600" y="2348880"/>
            <a:chExt cx="5328591" cy="187220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348880"/>
              <a:ext cx="5328591" cy="1753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971600" y="3861048"/>
              <a:ext cx="8640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99592" y="4127742"/>
            <a:ext cx="4788838" cy="2636912"/>
            <a:chOff x="899592" y="4127742"/>
            <a:chExt cx="4788838" cy="263691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4127742"/>
              <a:ext cx="4716830" cy="263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899592" y="6525344"/>
              <a:ext cx="864096" cy="239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90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중위 순회 과정 </a:t>
            </a:r>
            <a:r>
              <a:rPr lang="en-US" altLang="ko-KR" dirty="0"/>
              <a:t>&gt;&gt; H-D-B-I-E-J-A-F-C-G-K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3" name="AutoShape 4" descr="PIC34F"/>
          <p:cNvSpPr>
            <a:spLocks noChangeAspect="1" noChangeArrowheads="1"/>
          </p:cNvSpPr>
          <p:nvPr/>
        </p:nvSpPr>
        <p:spPr bwMode="auto">
          <a:xfrm>
            <a:off x="4714875" y="380290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04" name="그림 8" descr="ch08-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8888" b="13828"/>
          <a:stretch>
            <a:fillRect/>
          </a:stretch>
        </p:blipFill>
        <p:spPr bwMode="auto">
          <a:xfrm>
            <a:off x="374650" y="3729881"/>
            <a:ext cx="5349875" cy="301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타원 104"/>
          <p:cNvSpPr>
            <a:spLocks noChangeArrowheads="1"/>
          </p:cNvSpPr>
          <p:nvPr/>
        </p:nvSpPr>
        <p:spPr bwMode="auto">
          <a:xfrm>
            <a:off x="2867025" y="4002931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3"/>
          <a:srcRect l="19299" t="31125" r="18926" b="48204"/>
          <a:stretch>
            <a:fillRect/>
          </a:stretch>
        </p:blipFill>
        <p:spPr bwMode="auto">
          <a:xfrm>
            <a:off x="161925" y="1650702"/>
            <a:ext cx="8802688" cy="16557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3"/>
          <a:srcRect l="19299" t="51796" r="18926" b="26985"/>
          <a:stretch>
            <a:fillRect/>
          </a:stretch>
        </p:blipFill>
        <p:spPr bwMode="auto">
          <a:xfrm>
            <a:off x="87313" y="1650702"/>
            <a:ext cx="8948737" cy="17287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8" name="자유형 107"/>
          <p:cNvSpPr>
            <a:spLocks/>
          </p:cNvSpPr>
          <p:nvPr/>
        </p:nvSpPr>
        <p:spPr bwMode="auto">
          <a:xfrm>
            <a:off x="1963738" y="4198193"/>
            <a:ext cx="914400" cy="798513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793 h 798286"/>
              <a:gd name="T4" fmla="*/ 0 w 914400"/>
              <a:gd name="T5" fmla="*/ 798739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9" name="타원 108"/>
          <p:cNvSpPr>
            <a:spLocks noChangeArrowheads="1"/>
          </p:cNvSpPr>
          <p:nvPr/>
        </p:nvSpPr>
        <p:spPr bwMode="auto">
          <a:xfrm>
            <a:off x="1712913" y="5009406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0" name="자유형 109"/>
          <p:cNvSpPr>
            <a:spLocks/>
          </p:cNvSpPr>
          <p:nvPr/>
        </p:nvSpPr>
        <p:spPr bwMode="auto">
          <a:xfrm>
            <a:off x="1289050" y="5179268"/>
            <a:ext cx="554038" cy="461963"/>
          </a:xfrm>
          <a:custGeom>
            <a:avLst/>
            <a:gdLst>
              <a:gd name="T0" fmla="*/ 203516 w 914400"/>
              <a:gd name="T1" fmla="*/ 0 h 798286"/>
              <a:gd name="T2" fmla="*/ 54917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1" name="타원 110"/>
          <p:cNvSpPr>
            <a:spLocks noChangeArrowheads="1"/>
          </p:cNvSpPr>
          <p:nvPr/>
        </p:nvSpPr>
        <p:spPr bwMode="auto">
          <a:xfrm>
            <a:off x="1038225" y="5644406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2" name="자유형 111"/>
          <p:cNvSpPr>
            <a:spLocks/>
          </p:cNvSpPr>
          <p:nvPr/>
        </p:nvSpPr>
        <p:spPr bwMode="auto">
          <a:xfrm>
            <a:off x="668338" y="5899993"/>
            <a:ext cx="454025" cy="461963"/>
          </a:xfrm>
          <a:custGeom>
            <a:avLst/>
            <a:gdLst>
              <a:gd name="T0" fmla="*/ 112073 w 914400"/>
              <a:gd name="T1" fmla="*/ 0 h 798286"/>
              <a:gd name="T2" fmla="*/ 30242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3" name="타원 112"/>
          <p:cNvSpPr>
            <a:spLocks noChangeArrowheads="1"/>
          </p:cNvSpPr>
          <p:nvPr/>
        </p:nvSpPr>
        <p:spPr bwMode="auto">
          <a:xfrm>
            <a:off x="417513" y="6320681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14" name="타원 113"/>
          <p:cNvSpPr>
            <a:spLocks noChangeArrowheads="1"/>
          </p:cNvSpPr>
          <p:nvPr/>
        </p:nvSpPr>
        <p:spPr bwMode="auto">
          <a:xfrm>
            <a:off x="446088" y="6346081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자유형 114"/>
          <p:cNvSpPr>
            <a:spLocks/>
          </p:cNvSpPr>
          <p:nvPr/>
        </p:nvSpPr>
        <p:spPr bwMode="auto">
          <a:xfrm rot="10344064">
            <a:off x="704850" y="6012706"/>
            <a:ext cx="482600" cy="461962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16" name="타원 115"/>
          <p:cNvSpPr>
            <a:spLocks noChangeArrowheads="1"/>
          </p:cNvSpPr>
          <p:nvPr/>
        </p:nvSpPr>
        <p:spPr bwMode="auto">
          <a:xfrm>
            <a:off x="1057275" y="5661868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자유형 116"/>
          <p:cNvSpPr>
            <a:spLocks/>
          </p:cNvSpPr>
          <p:nvPr/>
        </p:nvSpPr>
        <p:spPr bwMode="auto">
          <a:xfrm rot="10344064">
            <a:off x="1346200" y="5353893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118" name="Picture 7"/>
          <p:cNvPicPr>
            <a:picLocks noChangeAspect="1" noChangeArrowheads="1"/>
          </p:cNvPicPr>
          <p:nvPr/>
        </p:nvPicPr>
        <p:blipFill>
          <a:blip r:embed="rId4"/>
          <a:srcRect l="19075" t="18297" r="29722" b="73395"/>
          <a:stretch>
            <a:fillRect/>
          </a:stretch>
        </p:blipFill>
        <p:spPr bwMode="auto">
          <a:xfrm>
            <a:off x="60325" y="1650702"/>
            <a:ext cx="8328025" cy="7207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9" name="Picture 7"/>
          <p:cNvPicPr>
            <a:picLocks noChangeAspect="1" noChangeArrowheads="1"/>
          </p:cNvPicPr>
          <p:nvPr/>
        </p:nvPicPr>
        <p:blipFill>
          <a:blip r:embed="rId4"/>
          <a:srcRect l="19075" t="26605" r="18373" b="59895"/>
          <a:stretch>
            <a:fillRect/>
          </a:stretch>
        </p:blipFill>
        <p:spPr bwMode="auto">
          <a:xfrm>
            <a:off x="71438" y="1650702"/>
            <a:ext cx="8964612" cy="1031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7"/>
          <p:cNvPicPr>
            <a:picLocks noChangeAspect="1" noChangeArrowheads="1"/>
          </p:cNvPicPr>
          <p:nvPr/>
        </p:nvPicPr>
        <p:blipFill>
          <a:blip r:embed="rId4"/>
          <a:srcRect l="19075" t="40105" r="18373" b="32397"/>
          <a:stretch>
            <a:fillRect/>
          </a:stretch>
        </p:blipFill>
        <p:spPr bwMode="auto">
          <a:xfrm>
            <a:off x="123825" y="1579265"/>
            <a:ext cx="8912225" cy="208756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7"/>
          <p:cNvPicPr>
            <a:picLocks noChangeAspect="1" noChangeArrowheads="1"/>
          </p:cNvPicPr>
          <p:nvPr/>
        </p:nvPicPr>
        <p:blipFill>
          <a:blip r:embed="rId4"/>
          <a:srcRect l="19075" t="68143" r="22346" b="23469"/>
          <a:stretch>
            <a:fillRect/>
          </a:stretch>
        </p:blipFill>
        <p:spPr bwMode="auto">
          <a:xfrm>
            <a:off x="127000" y="1579265"/>
            <a:ext cx="8662988" cy="6604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7"/>
          <p:cNvPicPr>
            <a:picLocks noChangeAspect="1" noChangeArrowheads="1"/>
          </p:cNvPicPr>
          <p:nvPr/>
        </p:nvPicPr>
        <p:blipFill>
          <a:blip r:embed="rId4"/>
          <a:srcRect l="19075" t="76451" r="18373" b="5896"/>
          <a:stretch>
            <a:fillRect/>
          </a:stretch>
        </p:blipFill>
        <p:spPr bwMode="auto">
          <a:xfrm>
            <a:off x="107950" y="1579265"/>
            <a:ext cx="8964613" cy="13493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3" name="타원 122"/>
          <p:cNvSpPr>
            <a:spLocks noChangeArrowheads="1"/>
          </p:cNvSpPr>
          <p:nvPr/>
        </p:nvSpPr>
        <p:spPr bwMode="auto">
          <a:xfrm>
            <a:off x="1741488" y="5028456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자유형 123"/>
          <p:cNvSpPr>
            <a:spLocks/>
          </p:cNvSpPr>
          <p:nvPr/>
        </p:nvSpPr>
        <p:spPr bwMode="auto">
          <a:xfrm flipH="1">
            <a:off x="2038350" y="5207843"/>
            <a:ext cx="481013" cy="461963"/>
          </a:xfrm>
          <a:custGeom>
            <a:avLst/>
            <a:gdLst>
              <a:gd name="T0" fmla="*/ 133477 w 914400"/>
              <a:gd name="T1" fmla="*/ 0 h 798286"/>
              <a:gd name="T2" fmla="*/ 36018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25" name="타원 124"/>
          <p:cNvSpPr>
            <a:spLocks noChangeArrowheads="1"/>
          </p:cNvSpPr>
          <p:nvPr/>
        </p:nvSpPr>
        <p:spPr bwMode="auto">
          <a:xfrm>
            <a:off x="2333625" y="5669806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6" name="자유형 125"/>
          <p:cNvSpPr>
            <a:spLocks/>
          </p:cNvSpPr>
          <p:nvPr/>
        </p:nvSpPr>
        <p:spPr bwMode="auto">
          <a:xfrm>
            <a:off x="2066925" y="5899993"/>
            <a:ext cx="279400" cy="461963"/>
          </a:xfrm>
          <a:custGeom>
            <a:avLst/>
            <a:gdLst>
              <a:gd name="T0" fmla="*/ 26168 w 914400"/>
              <a:gd name="T1" fmla="*/ 0 h 798286"/>
              <a:gd name="T2" fmla="*/ 7061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27" name="타원 126"/>
          <p:cNvSpPr>
            <a:spLocks noChangeArrowheads="1"/>
          </p:cNvSpPr>
          <p:nvPr/>
        </p:nvSpPr>
        <p:spPr bwMode="auto">
          <a:xfrm>
            <a:off x="1865313" y="6306393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8" name="타원 127"/>
          <p:cNvSpPr>
            <a:spLocks noChangeArrowheads="1"/>
          </p:cNvSpPr>
          <p:nvPr/>
        </p:nvSpPr>
        <p:spPr bwMode="auto">
          <a:xfrm>
            <a:off x="1893888" y="6331793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자유형 128"/>
          <p:cNvSpPr>
            <a:spLocks/>
          </p:cNvSpPr>
          <p:nvPr/>
        </p:nvSpPr>
        <p:spPr bwMode="auto">
          <a:xfrm rot="10344064">
            <a:off x="2022475" y="6041281"/>
            <a:ext cx="482600" cy="461962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30" name="타원 129"/>
          <p:cNvSpPr>
            <a:spLocks noChangeArrowheads="1"/>
          </p:cNvSpPr>
          <p:nvPr/>
        </p:nvSpPr>
        <p:spPr bwMode="auto">
          <a:xfrm>
            <a:off x="2362200" y="5698381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자유형 130"/>
          <p:cNvSpPr>
            <a:spLocks/>
          </p:cNvSpPr>
          <p:nvPr/>
        </p:nvSpPr>
        <p:spPr bwMode="auto">
          <a:xfrm flipH="1">
            <a:off x="2690813" y="5852368"/>
            <a:ext cx="350837" cy="465138"/>
          </a:xfrm>
          <a:custGeom>
            <a:avLst/>
            <a:gdLst>
              <a:gd name="T0" fmla="*/ 51636 w 914400"/>
              <a:gd name="T1" fmla="*/ 0 h 798286"/>
              <a:gd name="T2" fmla="*/ 13934 w 914400"/>
              <a:gd name="T3" fmla="*/ 37282 h 798286"/>
              <a:gd name="T4" fmla="*/ 0 w 914400"/>
              <a:gd name="T5" fmla="*/ 157732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32" name="타원 131"/>
          <p:cNvSpPr>
            <a:spLocks noChangeArrowheads="1"/>
          </p:cNvSpPr>
          <p:nvPr/>
        </p:nvSpPr>
        <p:spPr bwMode="auto">
          <a:xfrm>
            <a:off x="2897188" y="6306393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33" name="타원 132"/>
          <p:cNvSpPr>
            <a:spLocks noChangeArrowheads="1"/>
          </p:cNvSpPr>
          <p:nvPr/>
        </p:nvSpPr>
        <p:spPr bwMode="auto">
          <a:xfrm>
            <a:off x="2925763" y="6334968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J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자유형 133"/>
          <p:cNvSpPr>
            <a:spLocks/>
          </p:cNvSpPr>
          <p:nvPr/>
        </p:nvSpPr>
        <p:spPr bwMode="auto">
          <a:xfrm rot="11255936" flipH="1">
            <a:off x="2595563" y="6044456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35" name="자유형 134"/>
          <p:cNvSpPr>
            <a:spLocks/>
          </p:cNvSpPr>
          <p:nvPr/>
        </p:nvSpPr>
        <p:spPr bwMode="auto">
          <a:xfrm rot="11255936" flipH="1">
            <a:off x="2001838" y="5277693"/>
            <a:ext cx="427037" cy="461963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36" name="자유형 135"/>
          <p:cNvSpPr>
            <a:spLocks/>
          </p:cNvSpPr>
          <p:nvPr/>
        </p:nvSpPr>
        <p:spPr bwMode="auto">
          <a:xfrm rot="9833202">
            <a:off x="1965325" y="4531568"/>
            <a:ext cx="1122363" cy="461963"/>
          </a:xfrm>
          <a:custGeom>
            <a:avLst/>
            <a:gdLst>
              <a:gd name="T0" fmla="*/ 1691969 w 914400"/>
              <a:gd name="T1" fmla="*/ 0 h 798286"/>
              <a:gd name="T2" fmla="*/ 456564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37" name="타원 136"/>
          <p:cNvSpPr>
            <a:spLocks noChangeArrowheads="1"/>
          </p:cNvSpPr>
          <p:nvPr/>
        </p:nvSpPr>
        <p:spPr bwMode="auto">
          <a:xfrm>
            <a:off x="2894013" y="4029918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0" rIns="3600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자유형 137"/>
          <p:cNvSpPr>
            <a:spLocks/>
          </p:cNvSpPr>
          <p:nvPr/>
        </p:nvSpPr>
        <p:spPr bwMode="auto">
          <a:xfrm flipH="1">
            <a:off x="3232150" y="4237881"/>
            <a:ext cx="914400" cy="796925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043 h 798286"/>
              <a:gd name="T4" fmla="*/ 0 w 914400"/>
              <a:gd name="T5" fmla="*/ 795566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39" name="타원 138"/>
          <p:cNvSpPr>
            <a:spLocks noChangeArrowheads="1"/>
          </p:cNvSpPr>
          <p:nvPr/>
        </p:nvSpPr>
        <p:spPr bwMode="auto">
          <a:xfrm flipH="1">
            <a:off x="4049713" y="5020518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0" name="자유형 139"/>
          <p:cNvSpPr>
            <a:spLocks/>
          </p:cNvSpPr>
          <p:nvPr/>
        </p:nvSpPr>
        <p:spPr bwMode="auto">
          <a:xfrm>
            <a:off x="3649663" y="5222131"/>
            <a:ext cx="454025" cy="461962"/>
          </a:xfrm>
          <a:custGeom>
            <a:avLst/>
            <a:gdLst>
              <a:gd name="T0" fmla="*/ 111901 w 914400"/>
              <a:gd name="T1" fmla="*/ 0 h 798286"/>
              <a:gd name="T2" fmla="*/ 30195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41" name="타원 140"/>
          <p:cNvSpPr>
            <a:spLocks noChangeArrowheads="1"/>
          </p:cNvSpPr>
          <p:nvPr/>
        </p:nvSpPr>
        <p:spPr bwMode="auto">
          <a:xfrm>
            <a:off x="3419475" y="5642818"/>
            <a:ext cx="357188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42" name="타원 141"/>
          <p:cNvSpPr>
            <a:spLocks noChangeArrowheads="1"/>
          </p:cNvSpPr>
          <p:nvPr/>
        </p:nvSpPr>
        <p:spPr bwMode="auto">
          <a:xfrm>
            <a:off x="3448050" y="5668218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자유형 142"/>
          <p:cNvSpPr>
            <a:spLocks/>
          </p:cNvSpPr>
          <p:nvPr/>
        </p:nvSpPr>
        <p:spPr bwMode="auto">
          <a:xfrm rot="10344064">
            <a:off x="3671888" y="5353893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44" name="타원 143"/>
          <p:cNvSpPr>
            <a:spLocks noChangeArrowheads="1"/>
          </p:cNvSpPr>
          <p:nvPr/>
        </p:nvSpPr>
        <p:spPr bwMode="auto">
          <a:xfrm flipH="1">
            <a:off x="4064000" y="5039568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자유형 144"/>
          <p:cNvSpPr>
            <a:spLocks/>
          </p:cNvSpPr>
          <p:nvPr/>
        </p:nvSpPr>
        <p:spPr bwMode="auto">
          <a:xfrm flipH="1">
            <a:off x="4370388" y="5207843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46" name="타원 145"/>
          <p:cNvSpPr>
            <a:spLocks noChangeArrowheads="1"/>
          </p:cNvSpPr>
          <p:nvPr/>
        </p:nvSpPr>
        <p:spPr bwMode="auto">
          <a:xfrm>
            <a:off x="4732338" y="5658693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47" name="Picture 8"/>
          <p:cNvPicPr>
            <a:picLocks noChangeAspect="1" noChangeArrowheads="1"/>
          </p:cNvPicPr>
          <p:nvPr/>
        </p:nvPicPr>
        <p:blipFill>
          <a:blip r:embed="rId5"/>
          <a:srcRect l="19089" t="30759" r="18373" b="55741"/>
          <a:stretch>
            <a:fillRect/>
          </a:stretch>
        </p:blipFill>
        <p:spPr bwMode="auto">
          <a:xfrm>
            <a:off x="107950" y="1579265"/>
            <a:ext cx="8964613" cy="103187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8" name="Picture 8"/>
          <p:cNvPicPr>
            <a:picLocks noChangeAspect="1" noChangeArrowheads="1"/>
          </p:cNvPicPr>
          <p:nvPr/>
        </p:nvPicPr>
        <p:blipFill>
          <a:blip r:embed="rId5"/>
          <a:srcRect l="19089" t="44259" r="18373" b="47133"/>
          <a:stretch>
            <a:fillRect/>
          </a:stretch>
        </p:blipFill>
        <p:spPr bwMode="auto">
          <a:xfrm>
            <a:off x="107950" y="1579265"/>
            <a:ext cx="8834438" cy="647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9" name="타원 148"/>
          <p:cNvSpPr>
            <a:spLocks noChangeArrowheads="1"/>
          </p:cNvSpPr>
          <p:nvPr/>
        </p:nvSpPr>
        <p:spPr bwMode="auto">
          <a:xfrm>
            <a:off x="4759325" y="5684093"/>
            <a:ext cx="325438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0" name="Picture 8"/>
          <p:cNvPicPr>
            <a:picLocks noChangeAspect="1" noChangeArrowheads="1"/>
          </p:cNvPicPr>
          <p:nvPr/>
        </p:nvPicPr>
        <p:blipFill>
          <a:blip r:embed="rId5"/>
          <a:srcRect l="19089" t="52867" r="18373" b="19396"/>
          <a:stretch>
            <a:fillRect/>
          </a:stretch>
        </p:blipFill>
        <p:spPr bwMode="auto">
          <a:xfrm>
            <a:off x="115888" y="1579265"/>
            <a:ext cx="8834437" cy="208756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1" name="자유형 150"/>
          <p:cNvSpPr>
            <a:spLocks/>
          </p:cNvSpPr>
          <p:nvPr/>
        </p:nvSpPr>
        <p:spPr bwMode="auto">
          <a:xfrm flipH="1">
            <a:off x="5097463" y="5869831"/>
            <a:ext cx="296862" cy="461962"/>
          </a:xfrm>
          <a:custGeom>
            <a:avLst/>
            <a:gdLst>
              <a:gd name="T0" fmla="*/ 31312 w 914400"/>
              <a:gd name="T1" fmla="*/ 0 h 798286"/>
              <a:gd name="T2" fmla="*/ 8449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52" name="타원 151"/>
          <p:cNvSpPr>
            <a:spLocks noChangeArrowheads="1"/>
          </p:cNvSpPr>
          <p:nvPr/>
        </p:nvSpPr>
        <p:spPr bwMode="auto">
          <a:xfrm>
            <a:off x="5330825" y="6292106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53" name="타원 152"/>
          <p:cNvSpPr>
            <a:spLocks noChangeArrowheads="1"/>
          </p:cNvSpPr>
          <p:nvPr/>
        </p:nvSpPr>
        <p:spPr bwMode="auto">
          <a:xfrm>
            <a:off x="5345113" y="6317506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자유형 153"/>
          <p:cNvSpPr>
            <a:spLocks/>
          </p:cNvSpPr>
          <p:nvPr/>
        </p:nvSpPr>
        <p:spPr bwMode="auto">
          <a:xfrm rot="11255936" flipH="1">
            <a:off x="4967288" y="6041281"/>
            <a:ext cx="427037" cy="460375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55" name="자유형 154"/>
          <p:cNvSpPr>
            <a:spLocks/>
          </p:cNvSpPr>
          <p:nvPr/>
        </p:nvSpPr>
        <p:spPr bwMode="auto">
          <a:xfrm rot="11255936" flipH="1">
            <a:off x="4310063" y="5349131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56" name="자유형 155"/>
          <p:cNvSpPr>
            <a:spLocks/>
          </p:cNvSpPr>
          <p:nvPr/>
        </p:nvSpPr>
        <p:spPr bwMode="auto">
          <a:xfrm rot="11915666" flipH="1">
            <a:off x="3051175" y="4517281"/>
            <a:ext cx="1104900" cy="460375"/>
          </a:xfrm>
          <a:custGeom>
            <a:avLst/>
            <a:gdLst>
              <a:gd name="T0" fmla="*/ 1611941 w 914400"/>
              <a:gd name="T1" fmla="*/ 0 h 798286"/>
              <a:gd name="T2" fmla="*/ 434967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2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500"/>
                            </p:stCondLst>
                            <p:childTnLst>
                              <p:par>
                                <p:cTn id="1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000"/>
                            </p:stCondLst>
                            <p:childTnLst>
                              <p:par>
                                <p:cTn id="2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000"/>
                            </p:stCondLst>
                            <p:childTnLst>
                              <p:par>
                                <p:cTn id="2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500"/>
                            </p:stCondLst>
                            <p:childTnLst>
                              <p:par>
                                <p:cTn id="2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000"/>
                            </p:stCondLst>
                            <p:childTnLst>
                              <p:par>
                                <p:cTn id="2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000"/>
                            </p:stCondLst>
                            <p:childTnLst>
                              <p:par>
                                <p:cTn id="2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3000"/>
                            </p:stCondLst>
                            <p:childTnLst>
                              <p:par>
                                <p:cTn id="276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  <p:bldP spid="108" grpId="0" animBg="1"/>
      <p:bldP spid="109" grpId="0" animBg="1"/>
      <p:bldP spid="109" grpId="1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9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수식 </a:t>
            </a:r>
            <a:r>
              <a:rPr lang="en-US" altLang="ko-KR" dirty="0"/>
              <a:t>A*B-C/D</a:t>
            </a:r>
            <a:r>
              <a:rPr lang="ko-KR" altLang="en-US" dirty="0"/>
              <a:t>를 이진 트리로 구성</a:t>
            </a:r>
            <a:endParaRPr lang="en-US" altLang="ko-KR" dirty="0"/>
          </a:p>
          <a:p>
            <a:pPr lvl="1"/>
            <a:r>
              <a:rPr lang="ko-KR" altLang="en-US" dirty="0"/>
              <a:t>수식에 대한 이진 트리를 </a:t>
            </a:r>
            <a:r>
              <a:rPr lang="ko-KR" altLang="en-US" dirty="0" smtClean="0"/>
              <a:t>중위 </a:t>
            </a:r>
            <a:r>
              <a:rPr lang="ko-KR" altLang="en-US" dirty="0"/>
              <a:t>순회하면</a:t>
            </a:r>
            <a:r>
              <a:rPr lang="en-US" altLang="ko-KR" dirty="0"/>
              <a:t>, </a:t>
            </a:r>
            <a:r>
              <a:rPr lang="ko-KR" altLang="en-US" dirty="0" smtClean="0"/>
              <a:t>중위 </a:t>
            </a:r>
            <a:r>
              <a:rPr lang="ko-KR" altLang="en-US" dirty="0"/>
              <a:t>표기식을 구할 수 있음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547664" y="2420888"/>
            <a:ext cx="5524500" cy="2914650"/>
            <a:chOff x="1809750" y="2063116"/>
            <a:chExt cx="5524500" cy="291465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0" y="2063116"/>
              <a:ext cx="5524500" cy="291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051720" y="4603327"/>
              <a:ext cx="100811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6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dirty="0"/>
              <a:t>후위 순회</a:t>
            </a:r>
            <a:r>
              <a:rPr lang="en-US" altLang="ko-KR" baseline="30000" dirty="0" err="1"/>
              <a:t>postorder</a:t>
            </a:r>
            <a:r>
              <a:rPr lang="en-US" altLang="ko-KR" baseline="30000" dirty="0"/>
              <a:t> traversal</a:t>
            </a:r>
            <a:endParaRPr lang="en-US" altLang="ko-KR" dirty="0"/>
          </a:p>
          <a:p>
            <a:pPr lvl="1"/>
            <a:r>
              <a:rPr lang="en-US" altLang="ko-KR" dirty="0"/>
              <a:t>L-R-D </a:t>
            </a:r>
            <a:r>
              <a:rPr lang="ko-KR" altLang="en-US" dirty="0"/>
              <a:t>순서로 현재 노드를 방문하는 </a:t>
            </a:r>
            <a:r>
              <a:rPr lang="en-US" altLang="ko-KR" dirty="0"/>
              <a:t>D </a:t>
            </a:r>
            <a:r>
              <a:rPr lang="ko-KR" altLang="en-US" dirty="0"/>
              <a:t>작업을 가장 나중에 수행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27584" y="1884013"/>
            <a:ext cx="5544616" cy="1971486"/>
            <a:chOff x="827584" y="1884013"/>
            <a:chExt cx="5544616" cy="197148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884013"/>
              <a:ext cx="5544616" cy="1842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827584" y="3495459"/>
              <a:ext cx="8640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55115" y="3855498"/>
            <a:ext cx="5302610" cy="2974688"/>
            <a:chOff x="855115" y="3855498"/>
            <a:chExt cx="5302610" cy="297468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115" y="3855498"/>
              <a:ext cx="5302610" cy="2895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855115" y="6525344"/>
              <a:ext cx="864096" cy="304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56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후위 순회 과정 </a:t>
            </a:r>
            <a:r>
              <a:rPr lang="en-US" altLang="ko-KR" dirty="0"/>
              <a:t>&gt;&gt; H-D-I-J-E-B-F-K-G-C-A</a:t>
            </a:r>
          </a:p>
          <a:p>
            <a:endParaRPr lang="ko-KR" altLang="en-US" dirty="0"/>
          </a:p>
        </p:txBody>
      </p:sp>
      <p:sp>
        <p:nvSpPr>
          <p:cNvPr id="56" name="AutoShape 4" descr="PIC34F"/>
          <p:cNvSpPr>
            <a:spLocks noChangeAspect="1" noChangeArrowheads="1"/>
          </p:cNvSpPr>
          <p:nvPr/>
        </p:nvSpPr>
        <p:spPr bwMode="auto">
          <a:xfrm>
            <a:off x="4619177" y="3874914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57" name="그림 8" descr="ch08-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8888" b="13828"/>
          <a:stretch>
            <a:fillRect/>
          </a:stretch>
        </p:blipFill>
        <p:spPr bwMode="auto">
          <a:xfrm>
            <a:off x="278952" y="3801889"/>
            <a:ext cx="5349875" cy="301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타원 57"/>
          <p:cNvSpPr>
            <a:spLocks noChangeArrowheads="1"/>
          </p:cNvSpPr>
          <p:nvPr/>
        </p:nvSpPr>
        <p:spPr bwMode="auto">
          <a:xfrm>
            <a:off x="2771327" y="4074939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3"/>
          <a:srcRect l="18536" t="7913" r="19479" b="69858"/>
          <a:stretch>
            <a:fillRect/>
          </a:stretch>
        </p:blipFill>
        <p:spPr bwMode="auto">
          <a:xfrm>
            <a:off x="85277" y="1658962"/>
            <a:ext cx="8928100" cy="17065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3"/>
          <a:srcRect l="18536" t="29720" r="19479" b="47039"/>
          <a:stretch>
            <a:fillRect/>
          </a:stretch>
        </p:blipFill>
        <p:spPr bwMode="auto">
          <a:xfrm>
            <a:off x="70990" y="1658962"/>
            <a:ext cx="9007475" cy="18002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3"/>
          <a:srcRect l="18536" t="52581" r="19479" b="33919"/>
          <a:stretch>
            <a:fillRect/>
          </a:stretch>
        </p:blipFill>
        <p:spPr bwMode="auto">
          <a:xfrm>
            <a:off x="55115" y="1658962"/>
            <a:ext cx="8964612" cy="103981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3"/>
          <a:srcRect l="18536" t="65862" r="19479" b="11088"/>
          <a:stretch>
            <a:fillRect/>
          </a:stretch>
        </p:blipFill>
        <p:spPr bwMode="auto">
          <a:xfrm>
            <a:off x="56702" y="1644675"/>
            <a:ext cx="9010650" cy="178593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3" name="자유형 62"/>
          <p:cNvSpPr>
            <a:spLocks/>
          </p:cNvSpPr>
          <p:nvPr/>
        </p:nvSpPr>
        <p:spPr bwMode="auto">
          <a:xfrm>
            <a:off x="1868040" y="4270201"/>
            <a:ext cx="914400" cy="798513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793 h 798286"/>
              <a:gd name="T4" fmla="*/ 0 w 914400"/>
              <a:gd name="T5" fmla="*/ 798739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64" name="타원 63"/>
          <p:cNvSpPr>
            <a:spLocks noChangeArrowheads="1"/>
          </p:cNvSpPr>
          <p:nvPr/>
        </p:nvSpPr>
        <p:spPr bwMode="auto">
          <a:xfrm>
            <a:off x="1617215" y="5081414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5" name="자유형 64"/>
          <p:cNvSpPr>
            <a:spLocks/>
          </p:cNvSpPr>
          <p:nvPr/>
        </p:nvSpPr>
        <p:spPr bwMode="auto">
          <a:xfrm>
            <a:off x="1193352" y="5251276"/>
            <a:ext cx="554038" cy="461963"/>
          </a:xfrm>
          <a:custGeom>
            <a:avLst/>
            <a:gdLst>
              <a:gd name="T0" fmla="*/ 203516 w 914400"/>
              <a:gd name="T1" fmla="*/ 0 h 798286"/>
              <a:gd name="T2" fmla="*/ 54917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66" name="타원 65"/>
          <p:cNvSpPr>
            <a:spLocks noChangeArrowheads="1"/>
          </p:cNvSpPr>
          <p:nvPr/>
        </p:nvSpPr>
        <p:spPr bwMode="auto">
          <a:xfrm>
            <a:off x="942527" y="5716414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7" name="자유형 66"/>
          <p:cNvSpPr>
            <a:spLocks/>
          </p:cNvSpPr>
          <p:nvPr/>
        </p:nvSpPr>
        <p:spPr bwMode="auto">
          <a:xfrm>
            <a:off x="572640" y="5972001"/>
            <a:ext cx="454025" cy="461963"/>
          </a:xfrm>
          <a:custGeom>
            <a:avLst/>
            <a:gdLst>
              <a:gd name="T0" fmla="*/ 112073 w 914400"/>
              <a:gd name="T1" fmla="*/ 0 h 798286"/>
              <a:gd name="T2" fmla="*/ 30242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68" name="타원 67"/>
          <p:cNvSpPr>
            <a:spLocks noChangeArrowheads="1"/>
          </p:cNvSpPr>
          <p:nvPr/>
        </p:nvSpPr>
        <p:spPr bwMode="auto">
          <a:xfrm>
            <a:off x="321815" y="6392689"/>
            <a:ext cx="357187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9" name="타원 68"/>
          <p:cNvSpPr>
            <a:spLocks noChangeArrowheads="1"/>
          </p:cNvSpPr>
          <p:nvPr/>
        </p:nvSpPr>
        <p:spPr bwMode="auto">
          <a:xfrm>
            <a:off x="350390" y="6418089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자유형 69"/>
          <p:cNvSpPr>
            <a:spLocks/>
          </p:cNvSpPr>
          <p:nvPr/>
        </p:nvSpPr>
        <p:spPr bwMode="auto">
          <a:xfrm rot="10344064">
            <a:off x="609152" y="6084714"/>
            <a:ext cx="482600" cy="461962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1" name="타원 70"/>
          <p:cNvSpPr>
            <a:spLocks noChangeArrowheads="1"/>
          </p:cNvSpPr>
          <p:nvPr/>
        </p:nvSpPr>
        <p:spPr bwMode="auto">
          <a:xfrm>
            <a:off x="961577" y="5733876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자유형 71"/>
          <p:cNvSpPr>
            <a:spLocks/>
          </p:cNvSpPr>
          <p:nvPr/>
        </p:nvSpPr>
        <p:spPr bwMode="auto">
          <a:xfrm rot="10344064">
            <a:off x="1250502" y="5425901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3" name="자유형 72"/>
          <p:cNvSpPr>
            <a:spLocks/>
          </p:cNvSpPr>
          <p:nvPr/>
        </p:nvSpPr>
        <p:spPr bwMode="auto">
          <a:xfrm flipH="1">
            <a:off x="1942652" y="5279851"/>
            <a:ext cx="481013" cy="461963"/>
          </a:xfrm>
          <a:custGeom>
            <a:avLst/>
            <a:gdLst>
              <a:gd name="T0" fmla="*/ 133477 w 914400"/>
              <a:gd name="T1" fmla="*/ 0 h 798286"/>
              <a:gd name="T2" fmla="*/ 36018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4" name="타원 73"/>
          <p:cNvSpPr>
            <a:spLocks noChangeArrowheads="1"/>
          </p:cNvSpPr>
          <p:nvPr/>
        </p:nvSpPr>
        <p:spPr bwMode="auto">
          <a:xfrm>
            <a:off x="2266502" y="5770389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타원 74"/>
          <p:cNvSpPr>
            <a:spLocks noChangeArrowheads="1"/>
          </p:cNvSpPr>
          <p:nvPr/>
        </p:nvSpPr>
        <p:spPr bwMode="auto">
          <a:xfrm>
            <a:off x="2237927" y="5741814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6" name="자유형 75"/>
          <p:cNvSpPr>
            <a:spLocks/>
          </p:cNvSpPr>
          <p:nvPr/>
        </p:nvSpPr>
        <p:spPr bwMode="auto">
          <a:xfrm>
            <a:off x="1971227" y="5972001"/>
            <a:ext cx="279400" cy="461963"/>
          </a:xfrm>
          <a:custGeom>
            <a:avLst/>
            <a:gdLst>
              <a:gd name="T0" fmla="*/ 26168 w 914400"/>
              <a:gd name="T1" fmla="*/ 0 h 798286"/>
              <a:gd name="T2" fmla="*/ 7061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77" name="타원 76"/>
          <p:cNvSpPr>
            <a:spLocks noChangeArrowheads="1"/>
          </p:cNvSpPr>
          <p:nvPr/>
        </p:nvSpPr>
        <p:spPr bwMode="auto">
          <a:xfrm>
            <a:off x="1769615" y="6378401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타원 77"/>
          <p:cNvSpPr>
            <a:spLocks noChangeArrowheads="1"/>
          </p:cNvSpPr>
          <p:nvPr/>
        </p:nvSpPr>
        <p:spPr bwMode="auto">
          <a:xfrm>
            <a:off x="1798190" y="6403801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자유형 78"/>
          <p:cNvSpPr>
            <a:spLocks/>
          </p:cNvSpPr>
          <p:nvPr/>
        </p:nvSpPr>
        <p:spPr bwMode="auto">
          <a:xfrm rot="10344064">
            <a:off x="1926777" y="6113289"/>
            <a:ext cx="482600" cy="461962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0" name="자유형 79"/>
          <p:cNvSpPr>
            <a:spLocks/>
          </p:cNvSpPr>
          <p:nvPr/>
        </p:nvSpPr>
        <p:spPr bwMode="auto">
          <a:xfrm flipH="1">
            <a:off x="2595115" y="5924376"/>
            <a:ext cx="350837" cy="465138"/>
          </a:xfrm>
          <a:custGeom>
            <a:avLst/>
            <a:gdLst>
              <a:gd name="T0" fmla="*/ 51636 w 914400"/>
              <a:gd name="T1" fmla="*/ 0 h 798286"/>
              <a:gd name="T2" fmla="*/ 13934 w 914400"/>
              <a:gd name="T3" fmla="*/ 37282 h 798286"/>
              <a:gd name="T4" fmla="*/ 0 w 914400"/>
              <a:gd name="T5" fmla="*/ 157732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1" name="타원 80"/>
          <p:cNvSpPr>
            <a:spLocks noChangeArrowheads="1"/>
          </p:cNvSpPr>
          <p:nvPr/>
        </p:nvSpPr>
        <p:spPr bwMode="auto">
          <a:xfrm>
            <a:off x="2801490" y="6378401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82" name="타원 81"/>
          <p:cNvSpPr>
            <a:spLocks noChangeArrowheads="1"/>
          </p:cNvSpPr>
          <p:nvPr/>
        </p:nvSpPr>
        <p:spPr bwMode="auto">
          <a:xfrm>
            <a:off x="2830065" y="6406976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J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자유형 82"/>
          <p:cNvSpPr>
            <a:spLocks/>
          </p:cNvSpPr>
          <p:nvPr/>
        </p:nvSpPr>
        <p:spPr bwMode="auto">
          <a:xfrm rot="11255936" flipH="1">
            <a:off x="2499865" y="6116464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84" name="자유형 83"/>
          <p:cNvSpPr>
            <a:spLocks/>
          </p:cNvSpPr>
          <p:nvPr/>
        </p:nvSpPr>
        <p:spPr bwMode="auto">
          <a:xfrm rot="11255936" flipH="1">
            <a:off x="1906140" y="5349701"/>
            <a:ext cx="427037" cy="461963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85" name="Picture 7"/>
          <p:cNvPicPr>
            <a:picLocks noChangeAspect="1" noChangeArrowheads="1"/>
          </p:cNvPicPr>
          <p:nvPr/>
        </p:nvPicPr>
        <p:blipFill>
          <a:blip r:embed="rId4"/>
          <a:srcRect l="18536" t="10256" r="19479" b="71052"/>
          <a:stretch>
            <a:fillRect/>
          </a:stretch>
        </p:blipFill>
        <p:spPr bwMode="auto">
          <a:xfrm>
            <a:off x="53527" y="1658962"/>
            <a:ext cx="8959850" cy="14398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6" name="Picture 7"/>
          <p:cNvPicPr>
            <a:picLocks noChangeAspect="1" noChangeArrowheads="1"/>
          </p:cNvPicPr>
          <p:nvPr/>
        </p:nvPicPr>
        <p:blipFill>
          <a:blip r:embed="rId4"/>
          <a:srcRect l="18536" t="28948" r="17780" b="40182"/>
          <a:stretch>
            <a:fillRect/>
          </a:stretch>
        </p:blipFill>
        <p:spPr bwMode="auto">
          <a:xfrm>
            <a:off x="228152" y="1587525"/>
            <a:ext cx="8642350" cy="22320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7"/>
          <p:cNvPicPr>
            <a:picLocks noChangeAspect="1" noChangeArrowheads="1"/>
          </p:cNvPicPr>
          <p:nvPr/>
        </p:nvPicPr>
        <p:blipFill>
          <a:blip r:embed="rId4"/>
          <a:srcRect l="18536" t="59287" r="19479" b="26175"/>
          <a:stretch>
            <a:fillRect/>
          </a:stretch>
        </p:blipFill>
        <p:spPr bwMode="auto">
          <a:xfrm>
            <a:off x="42415" y="1643087"/>
            <a:ext cx="8999537" cy="112553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8" name="Picture 7"/>
          <p:cNvPicPr>
            <a:picLocks noChangeAspect="1" noChangeArrowheads="1"/>
          </p:cNvPicPr>
          <p:nvPr/>
        </p:nvPicPr>
        <p:blipFill>
          <a:blip r:embed="rId4"/>
          <a:srcRect l="18536" t="73115" r="19479" b="4060"/>
          <a:stretch>
            <a:fillRect/>
          </a:stretch>
        </p:blipFill>
        <p:spPr bwMode="auto">
          <a:xfrm>
            <a:off x="85277" y="1628800"/>
            <a:ext cx="8964613" cy="175895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9" name="타원 88"/>
          <p:cNvSpPr>
            <a:spLocks noChangeArrowheads="1"/>
          </p:cNvSpPr>
          <p:nvPr/>
        </p:nvSpPr>
        <p:spPr bwMode="auto">
          <a:xfrm>
            <a:off x="1645790" y="5100464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자유형 89"/>
          <p:cNvSpPr>
            <a:spLocks/>
          </p:cNvSpPr>
          <p:nvPr/>
        </p:nvSpPr>
        <p:spPr bwMode="auto">
          <a:xfrm rot="9833202">
            <a:off x="1869627" y="4603576"/>
            <a:ext cx="1122363" cy="461963"/>
          </a:xfrm>
          <a:custGeom>
            <a:avLst/>
            <a:gdLst>
              <a:gd name="T0" fmla="*/ 1691969 w 914400"/>
              <a:gd name="T1" fmla="*/ 0 h 798286"/>
              <a:gd name="T2" fmla="*/ 456564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1" name="자유형 90"/>
          <p:cNvSpPr>
            <a:spLocks/>
          </p:cNvSpPr>
          <p:nvPr/>
        </p:nvSpPr>
        <p:spPr bwMode="auto">
          <a:xfrm flipH="1">
            <a:off x="3136452" y="4309889"/>
            <a:ext cx="914400" cy="796925"/>
          </a:xfrm>
          <a:custGeom>
            <a:avLst/>
            <a:gdLst>
              <a:gd name="T0" fmla="*/ 914400 w 914400"/>
              <a:gd name="T1" fmla="*/ 0 h 798286"/>
              <a:gd name="T2" fmla="*/ 246743 w 914400"/>
              <a:gd name="T3" fmla="*/ 188043 h 798286"/>
              <a:gd name="T4" fmla="*/ 0 w 914400"/>
              <a:gd name="T5" fmla="*/ 795566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2" name="타원 91"/>
          <p:cNvSpPr>
            <a:spLocks noChangeArrowheads="1"/>
          </p:cNvSpPr>
          <p:nvPr/>
        </p:nvSpPr>
        <p:spPr bwMode="auto">
          <a:xfrm flipH="1">
            <a:off x="3954015" y="5092526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3" name="자유형 92"/>
          <p:cNvSpPr>
            <a:spLocks/>
          </p:cNvSpPr>
          <p:nvPr/>
        </p:nvSpPr>
        <p:spPr bwMode="auto">
          <a:xfrm>
            <a:off x="3553965" y="5294139"/>
            <a:ext cx="454025" cy="461962"/>
          </a:xfrm>
          <a:custGeom>
            <a:avLst/>
            <a:gdLst>
              <a:gd name="T0" fmla="*/ 111901 w 914400"/>
              <a:gd name="T1" fmla="*/ 0 h 798286"/>
              <a:gd name="T2" fmla="*/ 30195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4" name="타원 93"/>
          <p:cNvSpPr>
            <a:spLocks noChangeArrowheads="1"/>
          </p:cNvSpPr>
          <p:nvPr/>
        </p:nvSpPr>
        <p:spPr bwMode="auto">
          <a:xfrm>
            <a:off x="3323777" y="5714826"/>
            <a:ext cx="357188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5" name="타원 94"/>
          <p:cNvSpPr>
            <a:spLocks noChangeArrowheads="1"/>
          </p:cNvSpPr>
          <p:nvPr/>
        </p:nvSpPr>
        <p:spPr bwMode="auto">
          <a:xfrm>
            <a:off x="3352352" y="5740226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자유형 95"/>
          <p:cNvSpPr>
            <a:spLocks/>
          </p:cNvSpPr>
          <p:nvPr/>
        </p:nvSpPr>
        <p:spPr bwMode="auto">
          <a:xfrm rot="10344064">
            <a:off x="3576190" y="5425901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7" name="자유형 96"/>
          <p:cNvSpPr>
            <a:spLocks/>
          </p:cNvSpPr>
          <p:nvPr/>
        </p:nvSpPr>
        <p:spPr bwMode="auto">
          <a:xfrm flipH="1">
            <a:off x="4274690" y="5279851"/>
            <a:ext cx="482600" cy="460375"/>
          </a:xfrm>
          <a:custGeom>
            <a:avLst/>
            <a:gdLst>
              <a:gd name="T0" fmla="*/ 134359 w 914400"/>
              <a:gd name="T1" fmla="*/ 0 h 798286"/>
              <a:gd name="T2" fmla="*/ 36256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98" name="타원 97"/>
          <p:cNvSpPr>
            <a:spLocks noChangeArrowheads="1"/>
          </p:cNvSpPr>
          <p:nvPr/>
        </p:nvSpPr>
        <p:spPr bwMode="auto">
          <a:xfrm>
            <a:off x="4636640" y="5730701"/>
            <a:ext cx="357187" cy="357188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9" name="자유형 98"/>
          <p:cNvSpPr>
            <a:spLocks/>
          </p:cNvSpPr>
          <p:nvPr/>
        </p:nvSpPr>
        <p:spPr bwMode="auto">
          <a:xfrm flipH="1">
            <a:off x="5001765" y="5941839"/>
            <a:ext cx="296862" cy="461962"/>
          </a:xfrm>
          <a:custGeom>
            <a:avLst/>
            <a:gdLst>
              <a:gd name="T0" fmla="*/ 31312 w 914400"/>
              <a:gd name="T1" fmla="*/ 0 h 798286"/>
              <a:gd name="T2" fmla="*/ 8449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0" name="타원 99"/>
          <p:cNvSpPr>
            <a:spLocks noChangeArrowheads="1"/>
          </p:cNvSpPr>
          <p:nvPr/>
        </p:nvSpPr>
        <p:spPr bwMode="auto">
          <a:xfrm>
            <a:off x="5235127" y="6364114"/>
            <a:ext cx="357188" cy="357187"/>
          </a:xfrm>
          <a:prstGeom prst="ellipse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1" name="타원 100"/>
          <p:cNvSpPr>
            <a:spLocks noChangeArrowheads="1"/>
          </p:cNvSpPr>
          <p:nvPr/>
        </p:nvSpPr>
        <p:spPr bwMode="auto">
          <a:xfrm>
            <a:off x="5249415" y="6389514"/>
            <a:ext cx="323850" cy="303212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자유형 101"/>
          <p:cNvSpPr>
            <a:spLocks/>
          </p:cNvSpPr>
          <p:nvPr/>
        </p:nvSpPr>
        <p:spPr bwMode="auto">
          <a:xfrm rot="11255936" flipH="1">
            <a:off x="4871590" y="6113289"/>
            <a:ext cx="427037" cy="460375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3" name="타원 102"/>
          <p:cNvSpPr>
            <a:spLocks noChangeArrowheads="1"/>
          </p:cNvSpPr>
          <p:nvPr/>
        </p:nvSpPr>
        <p:spPr bwMode="auto">
          <a:xfrm>
            <a:off x="4663627" y="5756101"/>
            <a:ext cx="325438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자유형 103"/>
          <p:cNvSpPr>
            <a:spLocks/>
          </p:cNvSpPr>
          <p:nvPr/>
        </p:nvSpPr>
        <p:spPr bwMode="auto">
          <a:xfrm rot="11255936" flipH="1">
            <a:off x="4214365" y="5421139"/>
            <a:ext cx="427037" cy="461962"/>
          </a:xfrm>
          <a:custGeom>
            <a:avLst/>
            <a:gdLst>
              <a:gd name="T0" fmla="*/ 93165 w 914400"/>
              <a:gd name="T1" fmla="*/ 0 h 798286"/>
              <a:gd name="T2" fmla="*/ 25140 w 914400"/>
              <a:gd name="T3" fmla="*/ 36543 h 798286"/>
              <a:gd name="T4" fmla="*/ 0 w 914400"/>
              <a:gd name="T5" fmla="*/ 154605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5" name="타원 104"/>
          <p:cNvSpPr>
            <a:spLocks noChangeArrowheads="1"/>
          </p:cNvSpPr>
          <p:nvPr/>
        </p:nvSpPr>
        <p:spPr bwMode="auto">
          <a:xfrm flipH="1">
            <a:off x="3968302" y="5111576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자유형 105"/>
          <p:cNvSpPr>
            <a:spLocks/>
          </p:cNvSpPr>
          <p:nvPr/>
        </p:nvSpPr>
        <p:spPr bwMode="auto">
          <a:xfrm rot="11915666" flipH="1">
            <a:off x="2955477" y="4589289"/>
            <a:ext cx="1104900" cy="460375"/>
          </a:xfrm>
          <a:custGeom>
            <a:avLst/>
            <a:gdLst>
              <a:gd name="T0" fmla="*/ 1611941 w 914400"/>
              <a:gd name="T1" fmla="*/ 0 h 798286"/>
              <a:gd name="T2" fmla="*/ 434967 w 914400"/>
              <a:gd name="T3" fmla="*/ 36293 h 798286"/>
              <a:gd name="T4" fmla="*/ 0 w 914400"/>
              <a:gd name="T5" fmla="*/ 153544 h 798286"/>
              <a:gd name="T6" fmla="*/ 0 60000 65536"/>
              <a:gd name="T7" fmla="*/ 0 60000 65536"/>
              <a:gd name="T8" fmla="*/ 0 60000 65536"/>
              <a:gd name="T9" fmla="*/ 0 w 914400"/>
              <a:gd name="T10" fmla="*/ 0 h 798286"/>
              <a:gd name="T11" fmla="*/ 914400 w 914400"/>
              <a:gd name="T12" fmla="*/ 798286 h 7982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4400" h="798286">
                <a:moveTo>
                  <a:pt x="914400" y="0"/>
                </a:moveTo>
                <a:cubicBezTo>
                  <a:pt x="656771" y="27819"/>
                  <a:pt x="399143" y="55638"/>
                  <a:pt x="246743" y="188686"/>
                </a:cubicBezTo>
                <a:cubicBezTo>
                  <a:pt x="94343" y="321734"/>
                  <a:pt x="47171" y="560010"/>
                  <a:pt x="0" y="798286"/>
                </a:cubicBezTo>
              </a:path>
            </a:pathLst>
          </a:custGeom>
          <a:noFill/>
          <a:ln w="19050" cap="flat" cmpd="sng" algn="ctr">
            <a:solidFill>
              <a:srgbClr val="0000CC"/>
            </a:solidFill>
            <a:prstDash val="sys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7" name="타원 106"/>
          <p:cNvSpPr>
            <a:spLocks noChangeArrowheads="1"/>
          </p:cNvSpPr>
          <p:nvPr/>
        </p:nvSpPr>
        <p:spPr bwMode="auto">
          <a:xfrm>
            <a:off x="2798315" y="4101926"/>
            <a:ext cx="323850" cy="303213"/>
          </a:xfrm>
          <a:prstGeom prst="ellipse">
            <a:avLst/>
          </a:prstGeom>
          <a:solidFill>
            <a:srgbClr val="FFFF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0" rIns="3600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43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500"/>
                            </p:stCondLst>
                            <p:childTnLst>
                              <p:par>
                                <p:cTn id="1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"/>
                            </p:stCondLst>
                            <p:childTnLst>
                              <p:par>
                                <p:cTn id="2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수식 </a:t>
            </a:r>
            <a:r>
              <a:rPr lang="en-US" altLang="ko-KR" dirty="0"/>
              <a:t>A*B-C/D</a:t>
            </a:r>
            <a:r>
              <a:rPr lang="ko-KR" altLang="en-US" dirty="0"/>
              <a:t>를 이진 트리로 구성</a:t>
            </a:r>
            <a:endParaRPr lang="en-US" altLang="ko-KR" dirty="0"/>
          </a:p>
          <a:p>
            <a:pPr lvl="1"/>
            <a:r>
              <a:rPr lang="ko-KR" altLang="en-US" dirty="0"/>
              <a:t>수식 이진 트리를 후위 순회하면</a:t>
            </a:r>
            <a:r>
              <a:rPr lang="en-US" altLang="ko-KR" dirty="0"/>
              <a:t>, </a:t>
            </a:r>
            <a:r>
              <a:rPr lang="ko-KR" altLang="en-US" dirty="0"/>
              <a:t>수식에 대한 후위 표기식을 구할 수 있음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997298" y="2284829"/>
            <a:ext cx="5105400" cy="2781300"/>
            <a:chOff x="1997298" y="2284829"/>
            <a:chExt cx="5105400" cy="27813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7298" y="2284829"/>
              <a:ext cx="5105400" cy="278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051720" y="4725144"/>
              <a:ext cx="936104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311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544" y="1137518"/>
            <a:ext cx="39597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300"/>
              </a:spcAft>
              <a:defRPr/>
            </a:pPr>
            <a:r>
              <a:rPr lang="ko-KR" altLang="en-US" sz="4800" b="1" spc="-15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그래프의 이해</a:t>
            </a:r>
            <a:endParaRPr lang="ko-KR" altLang="en-US" sz="4800" b="1" spc="-15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70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그래프 자료구조의 개념을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그래프를 표현하는 방법을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그래프를 순회하는 </a:t>
            </a:r>
            <a:r>
              <a:rPr lang="ko-KR" altLang="en-US" dirty="0" smtClean="0"/>
              <a:t>방법을 알아본다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학습내용</a:t>
            </a:r>
            <a:endParaRPr lang="en-US" altLang="ko-KR" dirty="0" smtClean="0"/>
          </a:p>
          <a:p>
            <a:pPr lvl="1"/>
            <a:r>
              <a:rPr lang="ko-KR" altLang="en-US" dirty="0"/>
              <a:t>그래프의 구조</a:t>
            </a:r>
          </a:p>
          <a:p>
            <a:pPr lvl="1"/>
            <a:r>
              <a:rPr lang="ko-KR" altLang="en-US" dirty="0"/>
              <a:t>그래프의 구현</a:t>
            </a:r>
          </a:p>
          <a:p>
            <a:pPr lvl="1"/>
            <a:r>
              <a:rPr lang="ko-KR" altLang="en-US" dirty="0"/>
              <a:t>그래프의 순회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820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544" y="1137518"/>
            <a:ext cx="33634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300"/>
              </a:spcAft>
              <a:defRPr/>
            </a:pPr>
            <a:r>
              <a:rPr lang="ko-KR" altLang="en-US" sz="4800" b="1" spc="-15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트리의 이해</a:t>
            </a:r>
            <a:endParaRPr lang="ko-KR" altLang="en-US" sz="4800" b="1" spc="-15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91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041638"/>
            <a:ext cx="8507288" cy="5267682"/>
          </a:xfrm>
        </p:spPr>
        <p:txBody>
          <a:bodyPr/>
          <a:lstStyle/>
          <a:p>
            <a:r>
              <a:rPr lang="ko-KR" altLang="en-US" dirty="0"/>
              <a:t>그래프</a:t>
            </a:r>
            <a:r>
              <a:rPr lang="en-US" altLang="ko-KR" dirty="0"/>
              <a:t>(</a:t>
            </a:r>
            <a:r>
              <a:rPr lang="en-US" altLang="ko-KR" sz="2000" dirty="0"/>
              <a:t>graph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연결되어 있는 원소 사이의 다</a:t>
            </a:r>
            <a:r>
              <a:rPr lang="en-US" altLang="ko-KR" dirty="0"/>
              <a:t>:</a:t>
            </a:r>
            <a:r>
              <a:rPr lang="ko-KR" altLang="en-US" dirty="0"/>
              <a:t>다 관계를 표현하는 자료구조</a:t>
            </a:r>
            <a:endParaRPr lang="en-US" altLang="ko-KR" dirty="0"/>
          </a:p>
          <a:p>
            <a:pPr lvl="1"/>
            <a:r>
              <a:rPr lang="ko-KR" altLang="en-US" dirty="0"/>
              <a:t>그래프 </a:t>
            </a:r>
            <a:r>
              <a:rPr lang="en-US" altLang="ko-KR" dirty="0"/>
              <a:t>G</a:t>
            </a:r>
          </a:p>
          <a:p>
            <a:pPr lvl="2"/>
            <a:r>
              <a:rPr lang="ko-KR" altLang="en-US" dirty="0"/>
              <a:t>객체를 나타내는 정점</a:t>
            </a:r>
            <a:r>
              <a:rPr lang="en-US" altLang="ko-KR" dirty="0"/>
              <a:t>(vertex)</a:t>
            </a:r>
            <a:r>
              <a:rPr lang="ko-KR" altLang="en-US" dirty="0"/>
              <a:t>과 객체를 연결하는 간선</a:t>
            </a:r>
            <a:r>
              <a:rPr lang="en-US" altLang="ko-KR" dirty="0"/>
              <a:t>(edge)</a:t>
            </a:r>
            <a:r>
              <a:rPr lang="ko-KR" altLang="en-US" dirty="0"/>
              <a:t>의 집합</a:t>
            </a:r>
          </a:p>
          <a:p>
            <a:pPr lvl="2"/>
            <a:r>
              <a:rPr lang="en-US" altLang="ko-KR" dirty="0"/>
              <a:t>G = (V, E)</a:t>
            </a:r>
          </a:p>
          <a:p>
            <a:pPr lvl="3"/>
            <a:r>
              <a:rPr lang="en-US" altLang="ko-KR" dirty="0"/>
              <a:t>V</a:t>
            </a:r>
            <a:r>
              <a:rPr lang="ko-KR" altLang="en-US" dirty="0"/>
              <a:t>는 그래프에 있는 정점들의 집합</a:t>
            </a:r>
          </a:p>
          <a:p>
            <a:pPr lvl="3"/>
            <a:r>
              <a:rPr lang="en-US" altLang="ko-KR" dirty="0"/>
              <a:t>E</a:t>
            </a:r>
            <a:r>
              <a:rPr lang="ko-KR" altLang="en-US" dirty="0"/>
              <a:t>는 정점을 연결하는 간선들의 집합 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9592" y="3682946"/>
            <a:ext cx="7344816" cy="3068532"/>
            <a:chOff x="899592" y="3682946"/>
            <a:chExt cx="7344816" cy="306853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3682946"/>
              <a:ext cx="7344816" cy="306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899592" y="6525344"/>
              <a:ext cx="648072" cy="226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83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그래프의 종류</a:t>
            </a:r>
          </a:p>
          <a:p>
            <a:pPr lvl="1">
              <a:defRPr/>
            </a:pPr>
            <a:r>
              <a:rPr lang="ko-KR" altLang="en-US" dirty="0" err="1"/>
              <a:t>무방향</a:t>
            </a:r>
            <a:r>
              <a:rPr lang="ko-KR" altLang="en-US" dirty="0"/>
              <a:t> 그래프</a:t>
            </a:r>
            <a:r>
              <a:rPr lang="en-US" altLang="ko-KR" dirty="0"/>
              <a:t>(</a:t>
            </a:r>
            <a:r>
              <a:rPr lang="en-US" altLang="ko-KR" baseline="30000" dirty="0"/>
              <a:t>undirected graph</a:t>
            </a:r>
            <a:r>
              <a:rPr lang="en-US" altLang="ko-KR" dirty="0"/>
              <a:t>)</a:t>
            </a:r>
          </a:p>
          <a:p>
            <a:pPr lvl="2">
              <a:defRPr/>
            </a:pPr>
            <a:r>
              <a:rPr lang="ko-KR" altLang="en-US" dirty="0"/>
              <a:t>두 정점을 연결하는 간선에 방향이 없는 그래프</a:t>
            </a:r>
          </a:p>
          <a:p>
            <a:pPr lvl="2">
              <a:lnSpc>
                <a:spcPct val="80000"/>
              </a:lnSpc>
              <a:defRPr/>
            </a:pPr>
            <a:r>
              <a:rPr lang="ko-KR" altLang="en-US" dirty="0"/>
              <a:t>정점 </a:t>
            </a: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와 정점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을 연결하는 간선을 </a:t>
            </a:r>
            <a:r>
              <a:rPr lang="en-US" altLang="ko-KR" dirty="0"/>
              <a:t>(V</a:t>
            </a:r>
            <a:r>
              <a:rPr lang="en-US" altLang="ko-KR" baseline="-25000" dirty="0"/>
              <a:t>i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)</a:t>
            </a:r>
            <a:r>
              <a:rPr lang="ko-KR" altLang="en-US" dirty="0"/>
              <a:t>로 표현</a:t>
            </a:r>
          </a:p>
          <a:p>
            <a:pPr lvl="3">
              <a:defRPr/>
            </a:pPr>
            <a:r>
              <a:rPr lang="en-US" altLang="ko-KR" dirty="0"/>
              <a:t>(V</a:t>
            </a:r>
            <a:r>
              <a:rPr lang="en-US" altLang="ko-KR" baseline="-25000" dirty="0"/>
              <a:t>i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(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, V</a:t>
            </a:r>
            <a:r>
              <a:rPr lang="en-US" altLang="ko-KR" baseline="-25000" dirty="0"/>
              <a:t>i</a:t>
            </a:r>
            <a:r>
              <a:rPr lang="en-US" altLang="ko-KR" dirty="0"/>
              <a:t>)</a:t>
            </a:r>
            <a:r>
              <a:rPr lang="ko-KR" altLang="en-US" dirty="0"/>
              <a:t>는 같은 간선을 의미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11560" y="3069435"/>
            <a:ext cx="8134544" cy="3084445"/>
            <a:chOff x="611560" y="3069435"/>
            <a:chExt cx="8134544" cy="308444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069435"/>
              <a:ext cx="8134544" cy="3084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11560" y="5877272"/>
              <a:ext cx="720080" cy="276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4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</a:p>
          <a:p>
            <a:pPr lvl="1">
              <a:defRPr/>
            </a:pPr>
            <a:r>
              <a:rPr lang="ko-KR" altLang="en-US" dirty="0"/>
              <a:t>방향 그래프</a:t>
            </a:r>
            <a:r>
              <a:rPr lang="en-US" altLang="ko-KR" dirty="0"/>
              <a:t>(</a:t>
            </a:r>
            <a:r>
              <a:rPr lang="en-US" altLang="ko-KR" baseline="30000" dirty="0"/>
              <a:t>directed graph</a:t>
            </a:r>
            <a:r>
              <a:rPr lang="en-US" altLang="ko-KR" dirty="0"/>
              <a:t>) , </a:t>
            </a:r>
            <a:r>
              <a:rPr lang="ko-KR" altLang="en-US" dirty="0" err="1"/>
              <a:t>다이그래프</a:t>
            </a:r>
            <a:r>
              <a:rPr lang="en-US" altLang="ko-KR" dirty="0"/>
              <a:t>(</a:t>
            </a:r>
            <a:r>
              <a:rPr lang="en-US" altLang="ko-KR" baseline="30000" dirty="0"/>
              <a:t>digraph</a:t>
            </a:r>
            <a:r>
              <a:rPr lang="en-US" altLang="ko-KR" dirty="0"/>
              <a:t>)</a:t>
            </a:r>
          </a:p>
          <a:p>
            <a:pPr lvl="2">
              <a:defRPr/>
            </a:pPr>
            <a:r>
              <a:rPr lang="ko-KR" altLang="en-US" dirty="0"/>
              <a:t>간선에 방향이 있는 그래프</a:t>
            </a:r>
          </a:p>
          <a:p>
            <a:pPr lvl="2">
              <a:lnSpc>
                <a:spcPct val="90000"/>
              </a:lnSpc>
              <a:defRPr/>
            </a:pPr>
            <a:r>
              <a:rPr lang="ko-KR" altLang="en-US" dirty="0"/>
              <a:t>정점 </a:t>
            </a: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에서 정점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를 연결하는 간선 즉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i</a:t>
            </a:r>
            <a:r>
              <a:rPr lang="en-US" altLang="ko-KR" dirty="0" err="1"/>
              <a:t>→V</a:t>
            </a:r>
            <a:r>
              <a:rPr lang="en-US" altLang="ko-KR" baseline="-25000" dirty="0" err="1"/>
              <a:t>j</a:t>
            </a:r>
            <a:r>
              <a:rPr lang="ko-KR" altLang="en-US" dirty="0"/>
              <a:t>를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&lt;V</a:t>
            </a:r>
            <a:r>
              <a:rPr lang="en-US" altLang="ko-KR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altLang="ko-KR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r>
              <a:rPr lang="en-US" altLang="ko-KR" baseline="-25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j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&gt;</a:t>
            </a:r>
            <a:r>
              <a:rPr lang="ko-KR" altLang="en-US" dirty="0"/>
              <a:t>로 표현</a:t>
            </a:r>
          </a:p>
          <a:p>
            <a:pPr lvl="3">
              <a:defRPr/>
            </a:pP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를 꼬리</a:t>
            </a:r>
            <a:r>
              <a:rPr lang="en-US" altLang="ko-KR" dirty="0"/>
              <a:t>(tail),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를 머리</a:t>
            </a:r>
            <a:r>
              <a:rPr lang="en-US" altLang="ko-KR" dirty="0"/>
              <a:t>(head)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pPr lvl="3">
              <a:lnSpc>
                <a:spcPct val="130000"/>
              </a:lnSpc>
              <a:defRPr/>
            </a:pPr>
            <a:r>
              <a:rPr lang="en-US" altLang="ko-KR" dirty="0"/>
              <a:t>&lt;V</a:t>
            </a:r>
            <a:r>
              <a:rPr lang="en-US" altLang="ko-KR" baseline="-25000" dirty="0"/>
              <a:t>i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&gt;</a:t>
            </a:r>
            <a:r>
              <a:rPr lang="ko-KR" altLang="en-US" dirty="0"/>
              <a:t>와 </a:t>
            </a:r>
            <a:r>
              <a:rPr lang="en-US" altLang="ko-KR" dirty="0"/>
              <a:t>&lt;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, V</a:t>
            </a:r>
            <a:r>
              <a:rPr lang="en-US" altLang="ko-KR" baseline="-25000" dirty="0"/>
              <a:t>i</a:t>
            </a:r>
            <a:r>
              <a:rPr lang="en-US" altLang="ko-KR" dirty="0"/>
              <a:t>&gt;</a:t>
            </a:r>
            <a:r>
              <a:rPr lang="ko-KR" altLang="en-US" dirty="0"/>
              <a:t>는 서로 다른 간선을</a:t>
            </a:r>
            <a:r>
              <a:rPr lang="en-US" altLang="ko-KR" dirty="0"/>
              <a:t> </a:t>
            </a:r>
            <a:r>
              <a:rPr lang="ko-KR" altLang="en-US" dirty="0"/>
              <a:t>의미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57200" y="3429000"/>
            <a:ext cx="8420100" cy="3191619"/>
            <a:chOff x="457200" y="3429000"/>
            <a:chExt cx="8420100" cy="319161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429000"/>
              <a:ext cx="8420100" cy="3191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57200" y="6394485"/>
              <a:ext cx="730424" cy="226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69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</a:p>
          <a:p>
            <a:pPr lvl="1">
              <a:defRPr/>
            </a:pPr>
            <a:r>
              <a:rPr lang="ko-KR" altLang="en-US" dirty="0"/>
              <a:t>완전 그래프</a:t>
            </a:r>
            <a:r>
              <a:rPr lang="en-US" altLang="ko-KR" dirty="0"/>
              <a:t>(</a:t>
            </a:r>
            <a:r>
              <a:rPr lang="en-US" altLang="ko-KR" baseline="30000" dirty="0"/>
              <a:t>complete graph</a:t>
            </a:r>
            <a:r>
              <a:rPr lang="en-US" altLang="ko-KR" dirty="0"/>
              <a:t>)</a:t>
            </a:r>
          </a:p>
          <a:p>
            <a:pPr lvl="2">
              <a:defRPr/>
            </a:pPr>
            <a:r>
              <a:rPr lang="ko-KR" altLang="en-US" dirty="0"/>
              <a:t>각 정점에서 다른 모든 정점을 연결하여 최대로 많은 간선 수를 가진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그래프</a:t>
            </a:r>
          </a:p>
          <a:p>
            <a:pPr lvl="2">
              <a:defRPr/>
            </a:pPr>
            <a:r>
              <a:rPr lang="ko-KR" altLang="en-US" dirty="0"/>
              <a:t>정점이 </a:t>
            </a:r>
            <a:r>
              <a:rPr lang="en-US" altLang="ko-KR" dirty="0"/>
              <a:t>n</a:t>
            </a:r>
            <a:r>
              <a:rPr lang="ko-KR" altLang="en-US" dirty="0"/>
              <a:t>개인 </a:t>
            </a:r>
            <a:r>
              <a:rPr lang="ko-KR" altLang="en-US" dirty="0" err="1"/>
              <a:t>무방향</a:t>
            </a:r>
            <a:r>
              <a:rPr lang="ko-KR" altLang="en-US" dirty="0"/>
              <a:t> 그래프에서 </a:t>
            </a:r>
            <a:r>
              <a:rPr lang="ko-KR" altLang="en-US" dirty="0" smtClean="0"/>
              <a:t>최대 </a:t>
            </a:r>
            <a:r>
              <a:rPr lang="ko-KR" altLang="en-US" dirty="0"/>
              <a:t>간선 수 </a:t>
            </a:r>
            <a:r>
              <a:rPr lang="en-US" altLang="ko-KR" dirty="0"/>
              <a:t>: 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n(n-1)/2</a:t>
            </a:r>
            <a:r>
              <a:rPr lang="ko-KR" altLang="en-US" dirty="0"/>
              <a:t>개</a:t>
            </a:r>
          </a:p>
          <a:p>
            <a:pPr lvl="2">
              <a:defRPr/>
            </a:pPr>
            <a:r>
              <a:rPr lang="ko-KR" altLang="en-US" dirty="0"/>
              <a:t>정점이 </a:t>
            </a:r>
            <a:r>
              <a:rPr lang="en-US" altLang="ko-KR" dirty="0"/>
              <a:t>n</a:t>
            </a:r>
            <a:r>
              <a:rPr lang="ko-KR" altLang="en-US" dirty="0"/>
              <a:t>개인 방향 그래프의 최대 간선 수 </a:t>
            </a:r>
            <a:r>
              <a:rPr lang="en-US" altLang="ko-KR" dirty="0"/>
              <a:t>: </a:t>
            </a: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n(n-1)</a:t>
            </a:r>
            <a:r>
              <a:rPr lang="ko-KR" altLang="en-US" dirty="0"/>
              <a:t>개</a:t>
            </a:r>
          </a:p>
          <a:p>
            <a:pPr lvl="2">
              <a:spcAft>
                <a:spcPts val="200"/>
              </a:spcAft>
              <a:defRPr/>
            </a:pPr>
            <a:r>
              <a:rPr lang="ko-KR" altLang="en-US" dirty="0"/>
              <a:t>완전 그래프의 예 </a:t>
            </a:r>
          </a:p>
          <a:p>
            <a:pPr lvl="3">
              <a:defRPr/>
            </a:pPr>
            <a:r>
              <a:rPr lang="en-US" altLang="ko-KR" dirty="0"/>
              <a:t>G5</a:t>
            </a:r>
            <a:r>
              <a:rPr lang="ko-KR" altLang="en-US" dirty="0"/>
              <a:t>는 정점의 개수가 </a:t>
            </a:r>
            <a:r>
              <a:rPr lang="en-US" altLang="ko-KR" dirty="0"/>
              <a:t>4</a:t>
            </a:r>
            <a:r>
              <a:rPr lang="ko-KR" altLang="en-US" dirty="0"/>
              <a:t>개인 </a:t>
            </a:r>
            <a:r>
              <a:rPr lang="ko-KR" altLang="en-US" dirty="0" err="1"/>
              <a:t>무방향</a:t>
            </a:r>
            <a:r>
              <a:rPr lang="ko-KR" altLang="en-US" dirty="0"/>
              <a:t> 그래프이므로 완전 그래프가 되려면 </a:t>
            </a:r>
            <a:r>
              <a:rPr lang="en-US" altLang="ko-KR" dirty="0" smtClean="0"/>
              <a:t>4(4-1</a:t>
            </a:r>
            <a:r>
              <a:rPr lang="en-US" altLang="ko-KR" dirty="0"/>
              <a:t>)/2=6</a:t>
            </a:r>
            <a:r>
              <a:rPr lang="ko-KR" altLang="en-US" dirty="0"/>
              <a:t>개의 간선 연결</a:t>
            </a:r>
          </a:p>
          <a:p>
            <a:pPr lvl="3">
              <a:defRPr/>
            </a:pPr>
            <a:r>
              <a:rPr lang="en-US" altLang="ko-KR" dirty="0"/>
              <a:t>G6</a:t>
            </a:r>
            <a:r>
              <a:rPr lang="ko-KR" altLang="en-US" dirty="0"/>
              <a:t>은 정점의 개수가 </a:t>
            </a:r>
            <a:r>
              <a:rPr lang="en-US" altLang="ko-KR" dirty="0"/>
              <a:t>4</a:t>
            </a:r>
            <a:r>
              <a:rPr lang="ko-KR" altLang="en-US" dirty="0"/>
              <a:t>개인 방향 그래프이므로 완전 그래프가 되려면 </a:t>
            </a:r>
            <a:r>
              <a:rPr lang="en-US" altLang="ko-KR" dirty="0" smtClean="0"/>
              <a:t>4(4-1</a:t>
            </a:r>
            <a:r>
              <a:rPr lang="en-US" altLang="ko-KR" dirty="0"/>
              <a:t>)=12</a:t>
            </a:r>
            <a:r>
              <a:rPr lang="ko-KR" altLang="en-US" dirty="0"/>
              <a:t>개의 간선 연결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68218"/>
            <a:ext cx="5922138" cy="198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03648" y="6525344"/>
            <a:ext cx="648072" cy="22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7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</a:p>
          <a:p>
            <a:pPr lvl="1"/>
            <a:r>
              <a:rPr lang="ko-KR" altLang="en-US" dirty="0"/>
              <a:t>부분 그래프</a:t>
            </a:r>
            <a:r>
              <a:rPr lang="en-US" altLang="ko-KR" dirty="0"/>
              <a:t>(</a:t>
            </a:r>
            <a:r>
              <a:rPr lang="en-US" altLang="ko-KR" baseline="30000" dirty="0"/>
              <a:t>subgraph</a:t>
            </a:r>
            <a:r>
              <a:rPr lang="en-US" altLang="ko-KR" dirty="0"/>
              <a:t>) </a:t>
            </a:r>
          </a:p>
          <a:p>
            <a:pPr lvl="2"/>
            <a:r>
              <a:rPr lang="ko-KR" altLang="en-US" dirty="0"/>
              <a:t>원래의 그래프에서 정점이나 간선을 일부만 제외하여 만든 그래프</a:t>
            </a:r>
          </a:p>
          <a:p>
            <a:pPr lvl="2">
              <a:lnSpc>
                <a:spcPct val="80000"/>
              </a:lnSpc>
            </a:pPr>
            <a:r>
              <a:rPr lang="ko-KR" altLang="en-US" dirty="0"/>
              <a:t>그래프 </a:t>
            </a:r>
            <a:r>
              <a:rPr lang="en-US" altLang="ko-KR" dirty="0"/>
              <a:t>G</a:t>
            </a:r>
            <a:r>
              <a:rPr lang="ko-KR" altLang="en-US" dirty="0"/>
              <a:t>와 부분 그래프 </a:t>
            </a:r>
            <a:r>
              <a:rPr lang="en-US" altLang="ko-KR" dirty="0"/>
              <a:t>G'</a:t>
            </a:r>
            <a:r>
              <a:rPr lang="ko-KR" altLang="en-US" dirty="0"/>
              <a:t>의 관계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 대한 부분 그래프의 예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43053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00913" y="3861048"/>
            <a:ext cx="8185887" cy="2448272"/>
            <a:chOff x="500913" y="3861048"/>
            <a:chExt cx="8185887" cy="244827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913" y="3861048"/>
              <a:ext cx="8185887" cy="2448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29208" y="5949280"/>
              <a:ext cx="80243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088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</a:p>
          <a:p>
            <a:pPr lvl="1"/>
            <a:r>
              <a:rPr lang="ko-KR" altLang="en-US" dirty="0"/>
              <a:t>가중 그래프</a:t>
            </a:r>
            <a:r>
              <a:rPr lang="en-US" altLang="ko-KR" dirty="0"/>
              <a:t>(</a:t>
            </a:r>
            <a:r>
              <a:rPr lang="en-US" altLang="ko-KR" baseline="30000" dirty="0"/>
              <a:t>weight graph</a:t>
            </a:r>
            <a:r>
              <a:rPr lang="en-US" altLang="ko-KR" dirty="0"/>
              <a:t>) , </a:t>
            </a:r>
            <a:r>
              <a:rPr lang="ko-KR" altLang="en-US" dirty="0"/>
              <a:t>네트워크</a:t>
            </a:r>
            <a:r>
              <a:rPr lang="en-US" altLang="ko-KR" dirty="0"/>
              <a:t>(</a:t>
            </a:r>
            <a:r>
              <a:rPr lang="en-US" altLang="ko-KR" baseline="30000" dirty="0"/>
              <a:t>network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정점을 연결하는 간선에 가중치</a:t>
            </a:r>
            <a:r>
              <a:rPr lang="en-US" altLang="ko-KR" dirty="0"/>
              <a:t>(</a:t>
            </a:r>
            <a:r>
              <a:rPr lang="en-US" altLang="ko-KR" baseline="30000" dirty="0"/>
              <a:t>weight</a:t>
            </a:r>
            <a:r>
              <a:rPr lang="en-US" altLang="ko-KR" dirty="0"/>
              <a:t>)</a:t>
            </a:r>
            <a:r>
              <a:rPr lang="ko-KR" altLang="en-US" dirty="0"/>
              <a:t>를 할당한 그래프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62814" y="2564904"/>
            <a:ext cx="8153400" cy="2819400"/>
            <a:chOff x="562814" y="2564904"/>
            <a:chExt cx="8153400" cy="28194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14" y="2564904"/>
              <a:ext cx="8153400" cy="281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11560" y="4941168"/>
              <a:ext cx="86409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59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그래프 관련 용어</a:t>
            </a:r>
          </a:p>
          <a:p>
            <a:pPr lvl="1">
              <a:defRPr/>
            </a:pPr>
            <a:r>
              <a:rPr lang="ko-KR" altLang="en-US" dirty="0"/>
              <a:t>그래프에서 두 정점 </a:t>
            </a: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과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를 연결하는 간선 </a:t>
            </a:r>
            <a:r>
              <a:rPr lang="en-US" altLang="ko-KR" dirty="0"/>
              <a:t>(V</a:t>
            </a:r>
            <a:r>
              <a:rPr lang="en-US" altLang="ko-KR" baseline="-25000" dirty="0"/>
              <a:t>i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)</a:t>
            </a:r>
            <a:r>
              <a:rPr lang="ko-KR" altLang="en-US" dirty="0"/>
              <a:t>가 있을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두 정점 </a:t>
            </a: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와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를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인접</a:t>
            </a:r>
            <a:r>
              <a:rPr lang="en-US" altLang="ko-KR" dirty="0"/>
              <a:t>(</a:t>
            </a:r>
            <a:r>
              <a:rPr lang="en-US" altLang="ko-KR" baseline="30000" dirty="0"/>
              <a:t>adjacent</a:t>
            </a:r>
            <a:r>
              <a:rPr lang="en-US" altLang="ko-KR" dirty="0"/>
              <a:t>)</a:t>
            </a:r>
            <a:r>
              <a:rPr lang="ko-KR" altLang="en-US" dirty="0"/>
              <a:t>되어 있다고 하고</a:t>
            </a:r>
            <a:r>
              <a:rPr lang="en-US" altLang="ko-KR" dirty="0"/>
              <a:t>, </a:t>
            </a:r>
            <a:r>
              <a:rPr lang="ko-KR" altLang="en-US" dirty="0"/>
              <a:t>간선 </a:t>
            </a:r>
            <a:r>
              <a:rPr lang="en-US" altLang="ko-KR" dirty="0"/>
              <a:t>(V</a:t>
            </a:r>
            <a:r>
              <a:rPr lang="en-US" altLang="ko-KR" baseline="-25000" dirty="0"/>
              <a:t>i</a:t>
            </a:r>
            <a:r>
              <a:rPr lang="en-US" altLang="ko-KR" dirty="0"/>
              <a:t>,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en-US" altLang="ko-KR" dirty="0"/>
              <a:t>)</a:t>
            </a:r>
            <a:r>
              <a:rPr lang="ko-KR" altLang="en-US" dirty="0"/>
              <a:t>는 정점 </a:t>
            </a:r>
            <a:r>
              <a:rPr lang="en-US" altLang="ko-KR" dirty="0"/>
              <a:t>V</a:t>
            </a:r>
            <a:r>
              <a:rPr lang="en-US" altLang="ko-KR" baseline="-25000" dirty="0"/>
              <a:t>i</a:t>
            </a:r>
            <a:r>
              <a:rPr lang="ko-KR" altLang="en-US" dirty="0"/>
              <a:t>와 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j</a:t>
            </a:r>
            <a:r>
              <a:rPr lang="ko-KR" altLang="en-US" dirty="0"/>
              <a:t>에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부속</a:t>
            </a:r>
            <a:r>
              <a:rPr lang="en-US" altLang="ko-KR" dirty="0"/>
              <a:t>(</a:t>
            </a:r>
            <a:r>
              <a:rPr lang="en-US" altLang="ko-KR" baseline="30000" dirty="0"/>
              <a:t>incident</a:t>
            </a:r>
            <a:r>
              <a:rPr lang="en-US" altLang="ko-KR" dirty="0"/>
              <a:t>)</a:t>
            </a:r>
            <a:r>
              <a:rPr lang="ko-KR" altLang="en-US" dirty="0"/>
              <a:t>되어있다고 함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그래프</a:t>
            </a:r>
            <a:r>
              <a:rPr lang="en-US" altLang="ko-KR" dirty="0"/>
              <a:t>G1</a:t>
            </a:r>
            <a:r>
              <a:rPr lang="ko-KR" altLang="en-US" dirty="0"/>
              <a:t>에서 정점 </a:t>
            </a:r>
            <a:r>
              <a:rPr lang="en-US" altLang="ko-KR" dirty="0"/>
              <a:t>A</a:t>
            </a:r>
            <a:r>
              <a:rPr lang="ko-KR" altLang="en-US" dirty="0"/>
              <a:t>와 인접한 정점은 </a:t>
            </a:r>
            <a:r>
              <a:rPr lang="en-US" altLang="ko-KR" dirty="0"/>
              <a:t>B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정점 </a:t>
            </a:r>
            <a:r>
              <a:rPr lang="en-US" altLang="ko-KR" dirty="0"/>
              <a:t>A</a:t>
            </a:r>
            <a:r>
              <a:rPr lang="ko-KR" altLang="en-US" dirty="0"/>
              <a:t>에 부속되어 있는 간선은 </a:t>
            </a:r>
            <a:r>
              <a:rPr lang="en-US" altLang="ko-KR" dirty="0"/>
              <a:t>(A,B)</a:t>
            </a:r>
            <a:r>
              <a:rPr lang="ko-KR" altLang="en-US" dirty="0"/>
              <a:t>와 </a:t>
            </a:r>
            <a:r>
              <a:rPr lang="en-US" altLang="ko-KR" dirty="0"/>
              <a:t>(A,D)</a:t>
            </a:r>
          </a:p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713264" y="3284984"/>
            <a:ext cx="8143875" cy="2838450"/>
            <a:chOff x="713264" y="3284984"/>
            <a:chExt cx="8143875" cy="28384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4" y="3284984"/>
              <a:ext cx="8143875" cy="283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755576" y="5733256"/>
              <a:ext cx="86409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305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그래프 관련 용어</a:t>
            </a:r>
            <a:endParaRPr lang="en-US" altLang="ko-KR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차수</a:t>
            </a:r>
            <a:r>
              <a:rPr lang="en-US" altLang="ko-KR" dirty="0"/>
              <a:t>(</a:t>
            </a:r>
            <a:r>
              <a:rPr lang="en-US" altLang="ko-KR" baseline="30000" dirty="0"/>
              <a:t>degree</a:t>
            </a:r>
            <a:r>
              <a:rPr lang="en-US" altLang="ko-KR" dirty="0"/>
              <a:t>) </a:t>
            </a:r>
            <a:r>
              <a:rPr lang="en-US" altLang="ko-KR" dirty="0">
                <a:latin typeface="Times New Roman"/>
              </a:rPr>
              <a:t>–</a:t>
            </a:r>
            <a:r>
              <a:rPr lang="en-US" altLang="ko-KR" dirty="0"/>
              <a:t> </a:t>
            </a:r>
            <a:r>
              <a:rPr lang="ko-KR" altLang="en-US" dirty="0"/>
              <a:t>정점에 </a:t>
            </a:r>
            <a:r>
              <a:rPr lang="ko-KR" altLang="en-US" dirty="0" smtClean="0"/>
              <a:t>부속되어 있는 </a:t>
            </a:r>
            <a:r>
              <a:rPr lang="ko-KR" altLang="en-US" dirty="0"/>
              <a:t>간선의 수</a:t>
            </a:r>
          </a:p>
          <a:p>
            <a:pPr lvl="2">
              <a:defRPr/>
            </a:pPr>
            <a:r>
              <a:rPr lang="ko-KR" altLang="en-US" dirty="0" err="1" smtClean="0"/>
              <a:t>무방향</a:t>
            </a:r>
            <a:r>
              <a:rPr lang="ko-KR" altLang="en-US" dirty="0" smtClean="0"/>
              <a:t> </a:t>
            </a:r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에서 정점 </a:t>
            </a:r>
            <a:r>
              <a:rPr lang="en-US" altLang="ko-KR" dirty="0"/>
              <a:t>A</a:t>
            </a:r>
            <a:r>
              <a:rPr lang="ko-KR" altLang="en-US" dirty="0"/>
              <a:t>의 차수는 </a:t>
            </a:r>
            <a:r>
              <a:rPr lang="en-US" altLang="ko-KR" dirty="0"/>
              <a:t>2, </a:t>
            </a:r>
            <a:r>
              <a:rPr lang="ko-KR" altLang="en-US" dirty="0"/>
              <a:t>정점 </a:t>
            </a:r>
            <a:r>
              <a:rPr lang="en-US" altLang="ko-KR" dirty="0"/>
              <a:t>B</a:t>
            </a:r>
            <a:r>
              <a:rPr lang="ko-KR" altLang="en-US" dirty="0"/>
              <a:t>의 차수는 </a:t>
            </a:r>
            <a:r>
              <a:rPr lang="en-US" altLang="ko-KR" dirty="0"/>
              <a:t>3</a:t>
            </a:r>
          </a:p>
          <a:p>
            <a:pPr lvl="2">
              <a:defRPr/>
            </a:pPr>
            <a:r>
              <a:rPr lang="ko-KR" altLang="en-US" dirty="0"/>
              <a:t>방향 그래프의 정점의 차수 </a:t>
            </a:r>
            <a:r>
              <a:rPr lang="en-US" altLang="ko-KR" dirty="0"/>
              <a:t>= </a:t>
            </a:r>
            <a:r>
              <a:rPr lang="ko-KR" altLang="en-US" dirty="0" err="1"/>
              <a:t>진입차수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진출차수</a:t>
            </a:r>
            <a:endParaRPr lang="ko-KR" altLang="en-US" dirty="0"/>
          </a:p>
          <a:p>
            <a:pPr lvl="3">
              <a:defRPr/>
            </a:pPr>
            <a:r>
              <a:rPr lang="ko-KR" altLang="en-US" sz="1600" dirty="0"/>
              <a:t>방향 그래프의 </a:t>
            </a:r>
            <a:r>
              <a:rPr lang="ko-KR" altLang="en-US" sz="1600" b="1" dirty="0" err="1"/>
              <a:t>진입차수</a:t>
            </a:r>
            <a:r>
              <a:rPr lang="en-US" altLang="ko-KR" sz="1600" dirty="0"/>
              <a:t>(in-degree) : </a:t>
            </a:r>
            <a:r>
              <a:rPr lang="ko-KR" altLang="en-US" sz="1600" dirty="0"/>
              <a:t>정점을 머리로 하는 간선의 수</a:t>
            </a:r>
          </a:p>
          <a:p>
            <a:pPr lvl="3">
              <a:defRPr/>
            </a:pPr>
            <a:r>
              <a:rPr lang="ko-KR" altLang="en-US" sz="1600" dirty="0"/>
              <a:t>방향 그래프의 </a:t>
            </a:r>
            <a:r>
              <a:rPr lang="ko-KR" altLang="en-US" sz="1600" b="1" dirty="0" err="1"/>
              <a:t>진출차수</a:t>
            </a:r>
            <a:r>
              <a:rPr lang="en-US" altLang="ko-KR" sz="1600" dirty="0"/>
              <a:t>(out-degree) : </a:t>
            </a:r>
            <a:r>
              <a:rPr lang="ko-KR" altLang="en-US" sz="1600" dirty="0"/>
              <a:t>정점을 꼬리로 하는 간선의 수</a:t>
            </a:r>
          </a:p>
          <a:p>
            <a:pPr lvl="3">
              <a:defRPr/>
            </a:pPr>
            <a:r>
              <a:rPr lang="ko-KR" altLang="en-US" sz="1600" dirty="0" smtClean="0"/>
              <a:t>방향 </a:t>
            </a:r>
            <a:r>
              <a:rPr lang="ko-KR" altLang="en-US" sz="1600" dirty="0"/>
              <a:t>그래프 </a:t>
            </a:r>
            <a:r>
              <a:rPr lang="en-US" altLang="ko-KR" sz="1600" dirty="0"/>
              <a:t>G3</a:t>
            </a:r>
            <a:r>
              <a:rPr lang="ko-KR" altLang="en-US" sz="1600" dirty="0"/>
              <a:t>에서 정점 </a:t>
            </a:r>
            <a:r>
              <a:rPr lang="en-US" altLang="ko-KR" sz="1600" dirty="0"/>
              <a:t>B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진입차수는</a:t>
            </a:r>
            <a:r>
              <a:rPr lang="ko-KR" altLang="en-US" sz="1600" dirty="0"/>
              <a:t> </a:t>
            </a:r>
            <a:r>
              <a:rPr lang="en-US" altLang="ko-KR" sz="1600" dirty="0"/>
              <a:t>1, </a:t>
            </a:r>
            <a:r>
              <a:rPr lang="ko-KR" altLang="en-US" sz="1600" dirty="0" err="1"/>
              <a:t>진출차수는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</a:p>
          <a:p>
            <a:pPr lvl="3">
              <a:buNone/>
              <a:defRPr/>
            </a:pPr>
            <a:r>
              <a:rPr lang="en-US" altLang="ko-KR" sz="1600" dirty="0"/>
              <a:t>   </a:t>
            </a:r>
            <a:r>
              <a:rPr lang="ko-KR" altLang="en-US" sz="1600" dirty="0"/>
              <a:t>정점 </a:t>
            </a:r>
            <a:r>
              <a:rPr lang="en-US" altLang="ko-KR" sz="1600" dirty="0"/>
              <a:t>B</a:t>
            </a:r>
            <a:r>
              <a:rPr lang="ko-KR" altLang="en-US" sz="1600" dirty="0"/>
              <a:t>의 전체 차수는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진입차수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 err="1"/>
              <a:t>진출차수</a:t>
            </a:r>
            <a:r>
              <a:rPr lang="en-US" altLang="ko-KR" sz="1600" dirty="0"/>
              <a:t>) </a:t>
            </a:r>
            <a:r>
              <a:rPr lang="ko-KR" altLang="en-US" sz="1600" dirty="0"/>
              <a:t>이므로 </a:t>
            </a:r>
            <a:r>
              <a:rPr lang="en-US" altLang="ko-KR" sz="1600" dirty="0"/>
              <a:t>3</a:t>
            </a:r>
            <a:r>
              <a:rPr lang="ko-KR" altLang="en-US" sz="1600" dirty="0"/>
              <a:t>임</a:t>
            </a:r>
            <a:endParaRPr lang="en-US" altLang="ko-KR" sz="1600" dirty="0"/>
          </a:p>
          <a:p>
            <a:pPr lvl="1">
              <a:defRPr/>
            </a:pPr>
            <a:r>
              <a:rPr lang="ko-KR" altLang="en-US" dirty="0"/>
              <a:t>경로</a:t>
            </a:r>
            <a:r>
              <a:rPr lang="en-US" altLang="ko-KR" dirty="0"/>
              <a:t>(</a:t>
            </a:r>
            <a:r>
              <a:rPr lang="en-US" altLang="ko-KR" baseline="30000" dirty="0"/>
              <a:t>path</a:t>
            </a:r>
            <a:r>
              <a:rPr lang="en-US" altLang="ko-KR" dirty="0"/>
              <a:t>)</a:t>
            </a:r>
          </a:p>
          <a:p>
            <a:pPr lvl="2">
              <a:defRPr/>
            </a:pPr>
            <a:r>
              <a:rPr lang="ko-KR" altLang="en-US" dirty="0"/>
              <a:t>그래프에서 간선을 따라 갈 수 있는 길을 순서대로 나열한 것 즉</a:t>
            </a:r>
            <a:r>
              <a:rPr lang="en-US" altLang="ko-KR" dirty="0"/>
              <a:t>, </a:t>
            </a:r>
            <a:r>
              <a:rPr lang="ko-KR" altLang="en-US" dirty="0"/>
              <a:t>정점 </a:t>
            </a:r>
            <a:r>
              <a:rPr lang="en-US" altLang="ko-KR" dirty="0"/>
              <a:t>Vi</a:t>
            </a:r>
            <a:r>
              <a:rPr lang="ko-KR" altLang="en-US" dirty="0"/>
              <a:t>에서 </a:t>
            </a:r>
            <a:r>
              <a:rPr lang="en-US" altLang="ko-KR" dirty="0" err="1"/>
              <a:t>Vj</a:t>
            </a:r>
            <a:r>
              <a:rPr lang="ko-KR" altLang="en-US" dirty="0"/>
              <a:t>까지 간선으로 연결된 정점을 순서대로 나열한 리스트</a:t>
            </a:r>
          </a:p>
          <a:p>
            <a:pPr lvl="3">
              <a:defRPr/>
            </a:pPr>
            <a:r>
              <a:rPr lang="ko-KR" altLang="en-US" sz="1600" dirty="0" err="1" smtClean="0"/>
              <a:t>무방향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그래프 </a:t>
            </a:r>
            <a:r>
              <a:rPr lang="en-US" altLang="ko-KR" sz="1600" dirty="0"/>
              <a:t>G1</a:t>
            </a:r>
            <a:r>
              <a:rPr lang="ko-KR" altLang="en-US" sz="1600" dirty="0"/>
              <a:t>에서 정점 </a:t>
            </a:r>
            <a:r>
              <a:rPr lang="en-US" altLang="ko-KR" sz="1600" dirty="0"/>
              <a:t>A</a:t>
            </a:r>
            <a:r>
              <a:rPr lang="ko-KR" altLang="en-US" sz="1600" dirty="0"/>
              <a:t>에서 정점 </a:t>
            </a:r>
            <a:r>
              <a:rPr lang="en-US" altLang="ko-KR" sz="1600" dirty="0"/>
              <a:t>C</a:t>
            </a:r>
            <a:r>
              <a:rPr lang="ko-KR" altLang="en-US" sz="1600" dirty="0"/>
              <a:t>까지는 </a:t>
            </a:r>
            <a:r>
              <a:rPr lang="en-US" altLang="ko-KR" sz="1600" dirty="0"/>
              <a:t>A-B-C </a:t>
            </a:r>
            <a:r>
              <a:rPr lang="ko-KR" altLang="en-US" sz="1600" dirty="0"/>
              <a:t>경로와 </a:t>
            </a:r>
            <a:r>
              <a:rPr lang="en-US" altLang="ko-KR" sz="1600" dirty="0"/>
              <a:t>A-B-D-C </a:t>
            </a:r>
            <a:r>
              <a:rPr lang="ko-KR" altLang="en-US" sz="1600" dirty="0"/>
              <a:t>경로</a:t>
            </a:r>
            <a:r>
              <a:rPr lang="en-US" altLang="ko-KR" sz="1600" dirty="0"/>
              <a:t>, A-D-C </a:t>
            </a:r>
            <a:r>
              <a:rPr lang="ko-KR" altLang="en-US" sz="1600" dirty="0"/>
              <a:t>경로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</a:t>
            </a:r>
            <a:r>
              <a:rPr lang="en-US" altLang="ko-KR" sz="1600" dirty="0"/>
              <a:t>A-D-B-C </a:t>
            </a:r>
            <a:r>
              <a:rPr lang="ko-KR" altLang="en-US" sz="1600" dirty="0"/>
              <a:t>경로가 있음</a:t>
            </a:r>
            <a:endParaRPr lang="en-US" altLang="ko-KR" sz="1600" dirty="0"/>
          </a:p>
          <a:p>
            <a:pPr lvl="2">
              <a:defRPr/>
            </a:pPr>
            <a:r>
              <a:rPr lang="ko-KR" altLang="en-US" dirty="0" err="1"/>
              <a:t>경로길이</a:t>
            </a:r>
            <a:r>
              <a:rPr lang="en-US" altLang="ko-KR" dirty="0"/>
              <a:t>(</a:t>
            </a:r>
            <a:r>
              <a:rPr lang="en-US" altLang="ko-KR" baseline="30000" dirty="0"/>
              <a:t>path length</a:t>
            </a:r>
            <a:r>
              <a:rPr lang="en-US" altLang="ko-KR" dirty="0"/>
              <a:t>) - </a:t>
            </a:r>
            <a:r>
              <a:rPr lang="ko-KR" altLang="en-US" dirty="0"/>
              <a:t>경로를 구성하는 간선의 수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017767" y="0"/>
            <a:ext cx="4146767" cy="1398290"/>
            <a:chOff x="713264" y="3284984"/>
            <a:chExt cx="8143875" cy="283845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4" y="3284984"/>
              <a:ext cx="8143875" cy="283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755576" y="5733256"/>
              <a:ext cx="86409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026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그래프 관련 용어</a:t>
            </a:r>
            <a:endParaRPr lang="en-US" altLang="ko-KR" dirty="0" smtClean="0"/>
          </a:p>
          <a:p>
            <a:pPr lvl="1"/>
            <a:r>
              <a:rPr lang="ko-KR" altLang="en-US" dirty="0" err="1"/>
              <a:t>단순경로</a:t>
            </a:r>
            <a:r>
              <a:rPr lang="en-US" altLang="ko-KR" dirty="0"/>
              <a:t>(</a:t>
            </a:r>
            <a:r>
              <a:rPr lang="en-US" altLang="ko-KR" baseline="30000" dirty="0"/>
              <a:t>simple path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smtClean="0"/>
              <a:t>처음과 끝 정점을 제외하고 중복된 정점이 없는 경로</a:t>
            </a:r>
            <a:endParaRPr lang="ko-KR" altLang="en-US" dirty="0"/>
          </a:p>
          <a:p>
            <a:pPr lvl="3"/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에서 정점 </a:t>
            </a:r>
            <a:r>
              <a:rPr lang="en-US" altLang="ko-KR" dirty="0"/>
              <a:t>A</a:t>
            </a:r>
            <a:r>
              <a:rPr lang="ko-KR" altLang="en-US" dirty="0"/>
              <a:t>에서 정점 </a:t>
            </a:r>
            <a:r>
              <a:rPr lang="en-US" altLang="ko-KR" dirty="0"/>
              <a:t>C</a:t>
            </a:r>
            <a:r>
              <a:rPr lang="ko-KR" altLang="en-US" dirty="0"/>
              <a:t>까지의 경로 </a:t>
            </a:r>
            <a:r>
              <a:rPr lang="en-US" altLang="ko-KR" dirty="0"/>
              <a:t>A-B-C</a:t>
            </a:r>
            <a:r>
              <a:rPr lang="ko-KR" altLang="en-US" dirty="0"/>
              <a:t>는 단순경로이고</a:t>
            </a:r>
            <a:r>
              <a:rPr lang="en-US" altLang="ko-KR" dirty="0"/>
              <a:t>, </a:t>
            </a:r>
            <a:r>
              <a:rPr lang="ko-KR" altLang="en-US" dirty="0" smtClean="0"/>
              <a:t>경로 </a:t>
            </a:r>
            <a:r>
              <a:rPr lang="en-US" altLang="ko-KR" dirty="0"/>
              <a:t>A-B-D-A-B-C</a:t>
            </a:r>
            <a:r>
              <a:rPr lang="ko-KR" altLang="en-US" dirty="0"/>
              <a:t>는 </a:t>
            </a:r>
            <a:r>
              <a:rPr lang="ko-KR" altLang="en-US" dirty="0" err="1"/>
              <a:t>단순경로가</a:t>
            </a:r>
            <a:r>
              <a:rPr lang="ko-KR" altLang="en-US" dirty="0"/>
              <a:t> 아님</a:t>
            </a:r>
            <a:endParaRPr lang="en-US" altLang="ko-KR" dirty="0"/>
          </a:p>
          <a:p>
            <a:pPr lvl="1"/>
            <a:r>
              <a:rPr lang="ko-KR" altLang="en-US" dirty="0"/>
              <a:t>사이클</a:t>
            </a:r>
            <a:r>
              <a:rPr lang="en-US" altLang="ko-KR" dirty="0"/>
              <a:t>(</a:t>
            </a:r>
            <a:r>
              <a:rPr lang="en-US" altLang="ko-KR" baseline="30000" dirty="0"/>
              <a:t>cycle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단순경로</a:t>
            </a:r>
            <a:r>
              <a:rPr lang="ko-KR" altLang="en-US" dirty="0"/>
              <a:t> 중에서 경로의 시작 정점과 마지막 정점이 같은 경로</a:t>
            </a:r>
          </a:p>
          <a:p>
            <a:pPr lvl="3"/>
            <a:r>
              <a:rPr lang="ko-KR" altLang="en-US" dirty="0"/>
              <a:t>그래프 </a:t>
            </a:r>
            <a:r>
              <a:rPr lang="en-US" altLang="ko-KR" dirty="0"/>
              <a:t>G1</a:t>
            </a:r>
            <a:r>
              <a:rPr lang="ko-KR" altLang="en-US" dirty="0"/>
              <a:t>에서 </a:t>
            </a:r>
            <a:r>
              <a:rPr lang="ko-KR" altLang="en-US" dirty="0" err="1"/>
              <a:t>단순경로</a:t>
            </a:r>
            <a:r>
              <a:rPr lang="ko-KR" altLang="en-US" dirty="0"/>
              <a:t> </a:t>
            </a:r>
            <a:r>
              <a:rPr lang="en-US" altLang="ko-KR" dirty="0"/>
              <a:t>A-B-C-D-A</a:t>
            </a:r>
            <a:r>
              <a:rPr lang="ko-KR" altLang="en-US" dirty="0"/>
              <a:t>와 그래프 </a:t>
            </a:r>
            <a:r>
              <a:rPr lang="en-US" altLang="ko-KR" dirty="0"/>
              <a:t>G4</a:t>
            </a:r>
            <a:r>
              <a:rPr lang="ko-KR" altLang="en-US" dirty="0"/>
              <a:t>에서 </a:t>
            </a:r>
            <a:r>
              <a:rPr lang="ko-KR" altLang="en-US" dirty="0" err="1"/>
              <a:t>단순경로</a:t>
            </a:r>
            <a:r>
              <a:rPr lang="ko-KR" altLang="en-US" dirty="0"/>
              <a:t> </a:t>
            </a:r>
            <a:r>
              <a:rPr lang="en-US" altLang="ko-KR" dirty="0"/>
              <a:t>A-B-A</a:t>
            </a:r>
            <a:r>
              <a:rPr lang="ko-KR" altLang="en-US" dirty="0"/>
              <a:t>는 </a:t>
            </a:r>
            <a:r>
              <a:rPr lang="ko-KR" altLang="en-US" dirty="0" smtClean="0"/>
              <a:t>사이클이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DAG(</a:t>
            </a:r>
            <a:r>
              <a:rPr lang="en-US" altLang="ko-KR" baseline="30000" dirty="0">
                <a:solidFill>
                  <a:prstClr val="black"/>
                </a:solidFill>
              </a:rPr>
              <a:t>directed acyclic graph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</a:p>
          <a:p>
            <a:pPr lvl="2"/>
            <a:r>
              <a:rPr lang="ko-KR" altLang="en-US" dirty="0">
                <a:solidFill>
                  <a:prstClr val="black"/>
                </a:solidFill>
              </a:rPr>
              <a:t>방향 그래프이면서 사이클이 없는 그래프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5017767" y="0"/>
            <a:ext cx="4146767" cy="1398290"/>
            <a:chOff x="713264" y="3284984"/>
            <a:chExt cx="8143875" cy="283845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4" y="3284984"/>
              <a:ext cx="8143875" cy="283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755576" y="5733256"/>
              <a:ext cx="864096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6" t="11281" r="13503" b="50364"/>
          <a:stretch/>
        </p:blipFill>
        <p:spPr bwMode="auto">
          <a:xfrm>
            <a:off x="7344111" y="1178388"/>
            <a:ext cx="1800201" cy="87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61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그래프 관련 용어</a:t>
            </a:r>
            <a:endParaRPr lang="en-US" altLang="ko-KR" dirty="0" smtClean="0"/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연결 그래프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baseline="30000" dirty="0">
                <a:solidFill>
                  <a:prstClr val="black"/>
                </a:solidFill>
              </a:rPr>
              <a:t>connected graph</a:t>
            </a:r>
            <a:r>
              <a:rPr lang="en-US" altLang="ko-KR" dirty="0">
                <a:solidFill>
                  <a:prstClr val="black"/>
                </a:solidFill>
              </a:rPr>
              <a:t>) </a:t>
            </a:r>
          </a:p>
          <a:p>
            <a:pPr lvl="2"/>
            <a:r>
              <a:rPr lang="ko-KR" altLang="en-US" dirty="0">
                <a:solidFill>
                  <a:prstClr val="black"/>
                </a:solidFill>
              </a:rPr>
              <a:t>서로 다른 모든 쌍의 정점들 사이에 경로가 있는 그래프 즉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떨어져있는 </a:t>
            </a:r>
            <a:r>
              <a:rPr lang="ko-KR" altLang="en-US" dirty="0" smtClean="0">
                <a:solidFill>
                  <a:prstClr val="black"/>
                </a:solidFill>
              </a:rPr>
              <a:t>정점이 </a:t>
            </a:r>
            <a:r>
              <a:rPr lang="ko-KR" altLang="en-US" dirty="0">
                <a:solidFill>
                  <a:prstClr val="black"/>
                </a:solidFill>
              </a:rPr>
              <a:t>없는 그래프</a:t>
            </a:r>
          </a:p>
          <a:p>
            <a:pPr lvl="2"/>
            <a:r>
              <a:rPr lang="ko-KR" altLang="en-US" dirty="0">
                <a:solidFill>
                  <a:prstClr val="black"/>
                </a:solidFill>
              </a:rPr>
              <a:t>그래프에서 두 정점 </a:t>
            </a:r>
            <a:r>
              <a:rPr lang="en-US" altLang="ko-KR" dirty="0">
                <a:solidFill>
                  <a:prstClr val="black"/>
                </a:solidFill>
              </a:rPr>
              <a:t>V</a:t>
            </a:r>
            <a:r>
              <a:rPr lang="en-US" altLang="ko-KR" baseline="-25000" dirty="0">
                <a:solidFill>
                  <a:prstClr val="black"/>
                </a:solidFill>
              </a:rPr>
              <a:t>i</a:t>
            </a:r>
            <a:r>
              <a:rPr lang="ko-KR" altLang="en-US" dirty="0">
                <a:solidFill>
                  <a:prstClr val="black"/>
                </a:solidFill>
              </a:rPr>
              <a:t>에서 </a:t>
            </a:r>
            <a:r>
              <a:rPr lang="en-US" altLang="ko-KR" dirty="0" err="1">
                <a:solidFill>
                  <a:prstClr val="black"/>
                </a:solidFill>
              </a:rPr>
              <a:t>V</a:t>
            </a:r>
            <a:r>
              <a:rPr lang="en-US" altLang="ko-KR" baseline="-25000" dirty="0" err="1">
                <a:solidFill>
                  <a:prstClr val="black"/>
                </a:solidFill>
              </a:rPr>
              <a:t>j</a:t>
            </a:r>
            <a:r>
              <a:rPr lang="ko-KR" altLang="en-US" dirty="0">
                <a:solidFill>
                  <a:prstClr val="black"/>
                </a:solidFill>
              </a:rPr>
              <a:t>까지의 경로가 있으면 정점 </a:t>
            </a:r>
            <a:r>
              <a:rPr lang="en-US" altLang="ko-KR" dirty="0">
                <a:solidFill>
                  <a:prstClr val="black"/>
                </a:solidFill>
              </a:rPr>
              <a:t>V</a:t>
            </a:r>
            <a:r>
              <a:rPr lang="en-US" altLang="ko-KR" baseline="-25000" dirty="0">
                <a:solidFill>
                  <a:prstClr val="black"/>
                </a:solidFill>
              </a:rPr>
              <a:t>i</a:t>
            </a:r>
            <a:r>
              <a:rPr lang="ko-KR" altLang="en-US" dirty="0">
                <a:solidFill>
                  <a:prstClr val="black"/>
                </a:solidFill>
              </a:rPr>
              <a:t>와 </a:t>
            </a:r>
            <a:r>
              <a:rPr lang="en-US" altLang="ko-KR" dirty="0" err="1">
                <a:solidFill>
                  <a:prstClr val="black"/>
                </a:solidFill>
              </a:rPr>
              <a:t>V</a:t>
            </a:r>
            <a:r>
              <a:rPr lang="en-US" altLang="ko-KR" baseline="-25000" dirty="0" err="1">
                <a:solidFill>
                  <a:prstClr val="black"/>
                </a:solidFill>
              </a:rPr>
              <a:t>j</a:t>
            </a:r>
            <a:r>
              <a:rPr lang="ko-KR" altLang="en-US" dirty="0">
                <a:solidFill>
                  <a:prstClr val="black"/>
                </a:solidFill>
              </a:rPr>
              <a:t>가 </a:t>
            </a:r>
            <a:r>
              <a:rPr lang="en-US" altLang="ko-KR" dirty="0">
                <a:solidFill>
                  <a:prstClr val="black"/>
                </a:solidFill>
              </a:rPr>
              <a:t/>
            </a:r>
            <a:br>
              <a:rPr lang="en-US" altLang="ko-KR" dirty="0">
                <a:solidFill>
                  <a:prstClr val="black"/>
                </a:solidFill>
              </a:rPr>
            </a:br>
            <a:r>
              <a:rPr lang="ko-KR" altLang="en-US" dirty="0">
                <a:solidFill>
                  <a:prstClr val="black"/>
                </a:solidFill>
              </a:rPr>
              <a:t>연결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baseline="30000" dirty="0">
                <a:solidFill>
                  <a:prstClr val="black"/>
                </a:solidFill>
              </a:rPr>
              <a:t>connected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되었다고 함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트리는 사이클이 없는 연결 그래프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</a:rPr>
              <a:t>단절 그래프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en-US" altLang="ko-KR" baseline="30000" dirty="0">
                <a:solidFill>
                  <a:prstClr val="black"/>
                </a:solidFill>
              </a:rPr>
              <a:t>Disconnected </a:t>
            </a:r>
            <a:r>
              <a:rPr lang="en-US" altLang="ko-KR" baseline="30000" dirty="0" smtClean="0">
                <a:solidFill>
                  <a:prstClr val="black"/>
                </a:solidFill>
              </a:rPr>
              <a:t>Graph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en-US" altLang="ko-KR" dirty="0">
                <a:solidFill>
                  <a:prstClr val="black"/>
                </a:solidFill>
              </a:rPr>
              <a:t>– </a:t>
            </a:r>
            <a:r>
              <a:rPr lang="ko-KR" altLang="en-US" dirty="0">
                <a:solidFill>
                  <a:prstClr val="black"/>
                </a:solidFill>
              </a:rPr>
              <a:t>연결되지 않은 정점이 있는 그래프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1475656" y="3840544"/>
            <a:ext cx="6414765" cy="2910934"/>
            <a:chOff x="1475656" y="3840544"/>
            <a:chExt cx="6414765" cy="291093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3840544"/>
              <a:ext cx="6414765" cy="2893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1475656" y="6453336"/>
              <a:ext cx="720080" cy="298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41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  <a:p>
            <a:pPr lvl="1"/>
            <a:r>
              <a:rPr lang="ko-KR" altLang="en-US" dirty="0"/>
              <a:t>트리의 개념을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이진 트리의 자료구조를 알아본다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이진 트리의 </a:t>
            </a:r>
            <a:r>
              <a:rPr lang="ko-KR" altLang="en-US" dirty="0" smtClean="0"/>
              <a:t>순회를 </a:t>
            </a:r>
            <a:r>
              <a:rPr lang="ko-KR" altLang="en-US" dirty="0"/>
              <a:t>이해한다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트리</a:t>
            </a:r>
            <a:r>
              <a:rPr lang="en-US" altLang="ko-KR" dirty="0" smtClean="0"/>
              <a:t>(Tree)</a:t>
            </a:r>
          </a:p>
          <a:p>
            <a:pPr lvl="1">
              <a:defRPr/>
            </a:pPr>
            <a:r>
              <a:rPr lang="ko-KR" altLang="en-US" dirty="0" smtClean="0"/>
              <a:t>원소들 </a:t>
            </a:r>
            <a:r>
              <a:rPr lang="ko-KR" altLang="en-US" dirty="0"/>
              <a:t>간에 </a:t>
            </a:r>
            <a:r>
              <a:rPr lang="en-US" altLang="ko-KR" dirty="0"/>
              <a:t>1:n </a:t>
            </a:r>
            <a:r>
              <a:rPr lang="ko-KR" altLang="en-US" dirty="0"/>
              <a:t>관계를 가지는 비선형 자료구조</a:t>
            </a:r>
          </a:p>
          <a:p>
            <a:pPr lvl="1">
              <a:defRPr/>
            </a:pPr>
            <a:r>
              <a:rPr lang="ko-KR" altLang="en-US" dirty="0"/>
              <a:t>원소들 간에 </a:t>
            </a:r>
            <a:r>
              <a:rPr lang="ko-KR" altLang="en-US" dirty="0" smtClean="0"/>
              <a:t>계층 관계를 </a:t>
            </a:r>
            <a:r>
              <a:rPr lang="ko-KR" altLang="en-US" dirty="0"/>
              <a:t>가지는 </a:t>
            </a:r>
            <a:r>
              <a:rPr lang="ko-KR" altLang="en-US" dirty="0" smtClean="0"/>
              <a:t>계층 형 </a:t>
            </a:r>
            <a:r>
              <a:rPr lang="ko-KR" altLang="en-US" dirty="0"/>
              <a:t>자료구조</a:t>
            </a:r>
            <a:r>
              <a:rPr lang="en-US" altLang="ko-KR" dirty="0"/>
              <a:t>(Hierarchical Data Structure)</a:t>
            </a:r>
            <a:endParaRPr lang="ko-KR" altLang="en-US" dirty="0"/>
          </a:p>
          <a:p>
            <a:pPr lvl="1">
              <a:defRPr/>
            </a:pPr>
            <a:r>
              <a:rPr lang="ko-KR" altLang="en-US" dirty="0"/>
              <a:t>상위 원소에서 하위 </a:t>
            </a:r>
            <a:r>
              <a:rPr lang="ko-KR" altLang="en-US" spc="-100" dirty="0"/>
              <a:t>원소로 내려가면서 확장되는 </a:t>
            </a:r>
            <a:r>
              <a:rPr lang="ko-KR" altLang="en-US" dirty="0"/>
              <a:t>트리</a:t>
            </a:r>
            <a:r>
              <a:rPr lang="en-US" altLang="ko-KR" dirty="0"/>
              <a:t>(</a:t>
            </a:r>
            <a:r>
              <a:rPr lang="ko-KR" altLang="en-US" dirty="0"/>
              <a:t>나무</a:t>
            </a:r>
            <a:r>
              <a:rPr lang="en-US" altLang="ko-KR" dirty="0"/>
              <a:t>)</a:t>
            </a:r>
            <a:r>
              <a:rPr lang="ko-KR" altLang="en-US" dirty="0"/>
              <a:t>모양의 구조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6439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순차 자료구조를 이용한 그래프의 구현 </a:t>
            </a:r>
            <a:r>
              <a:rPr lang="en-US" altLang="ko-KR" dirty="0"/>
              <a:t>: </a:t>
            </a:r>
            <a:r>
              <a:rPr lang="ko-KR" altLang="en-US" dirty="0"/>
              <a:t>인접 행렬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행렬에 대한 </a:t>
            </a:r>
            <a:r>
              <a:rPr lang="en-US" altLang="ko-KR" dirty="0"/>
              <a:t>2</a:t>
            </a:r>
            <a:r>
              <a:rPr lang="ko-KR" altLang="en-US" dirty="0"/>
              <a:t>차원 배열을 사용하는 순차 자료구조 방법</a:t>
            </a:r>
          </a:p>
          <a:p>
            <a:pPr lvl="1"/>
            <a:r>
              <a:rPr lang="ko-KR" altLang="en-US" dirty="0"/>
              <a:t>그래프의 두 정점을 연결한 간선의 유무를 행렬로 저장</a:t>
            </a:r>
          </a:p>
          <a:p>
            <a:pPr lvl="2"/>
            <a:r>
              <a:rPr lang="en-US" altLang="ko-KR" dirty="0"/>
              <a:t>n</a:t>
            </a:r>
            <a:r>
              <a:rPr lang="ko-KR" altLang="en-US" dirty="0"/>
              <a:t>개의 정점을 가진 그래프 </a:t>
            </a:r>
            <a:r>
              <a:rPr lang="en-US" altLang="ko-KR" dirty="0"/>
              <a:t>: n x n </a:t>
            </a:r>
            <a:r>
              <a:rPr lang="ko-KR" altLang="en-US" dirty="0" err="1"/>
              <a:t>정방행렬</a:t>
            </a:r>
            <a:endParaRPr lang="ko-KR" altLang="en-US" dirty="0"/>
          </a:p>
          <a:p>
            <a:pPr lvl="2"/>
            <a:r>
              <a:rPr lang="ko-KR" altLang="en-US" dirty="0"/>
              <a:t>행렬의 </a:t>
            </a:r>
            <a:r>
              <a:rPr lang="ko-KR" altLang="en-US" dirty="0" smtClean="0"/>
              <a:t>행 번호와 열 번호 </a:t>
            </a:r>
            <a:r>
              <a:rPr lang="en-US" altLang="ko-KR" dirty="0"/>
              <a:t>: </a:t>
            </a:r>
            <a:r>
              <a:rPr lang="ko-KR" altLang="en-US" dirty="0"/>
              <a:t>그래프의 정점</a:t>
            </a:r>
          </a:p>
          <a:p>
            <a:pPr lvl="2"/>
            <a:r>
              <a:rPr lang="ko-KR" altLang="en-US" dirty="0"/>
              <a:t>행렬 값 </a:t>
            </a:r>
            <a:r>
              <a:rPr lang="en-US" altLang="ko-KR" dirty="0"/>
              <a:t>: </a:t>
            </a:r>
            <a:r>
              <a:rPr lang="ko-KR" altLang="en-US" dirty="0"/>
              <a:t>두 정점이 </a:t>
            </a:r>
            <a:r>
              <a:rPr lang="ko-KR" altLang="en-US" dirty="0" smtClean="0"/>
              <a:t>인접되어 있으면 </a:t>
            </a:r>
            <a:r>
              <a:rPr lang="en-US" altLang="ko-KR" dirty="0"/>
              <a:t>1, </a:t>
            </a:r>
            <a:r>
              <a:rPr lang="ko-KR" altLang="en-US" dirty="0" smtClean="0"/>
              <a:t>인접되어 있지 </a:t>
            </a:r>
            <a:r>
              <a:rPr lang="ko-KR" altLang="en-US" dirty="0"/>
              <a:t>않으면 </a:t>
            </a:r>
            <a:r>
              <a:rPr lang="en-US" altLang="ko-KR" dirty="0"/>
              <a:t>0</a:t>
            </a:r>
          </a:p>
          <a:p>
            <a:pPr lvl="1"/>
            <a:r>
              <a:rPr lang="ko-KR" altLang="en-US" dirty="0" err="1"/>
              <a:t>무방향</a:t>
            </a:r>
            <a:r>
              <a:rPr lang="ko-KR" altLang="en-US" dirty="0"/>
              <a:t> 그래프의 인접 행렬</a:t>
            </a:r>
          </a:p>
          <a:p>
            <a:pPr lvl="2"/>
            <a:r>
              <a:rPr lang="ko-KR" altLang="en-US" dirty="0"/>
              <a:t>행 </a:t>
            </a:r>
            <a:r>
              <a:rPr lang="en-US" altLang="ko-KR" dirty="0" err="1"/>
              <a:t>i</a:t>
            </a:r>
            <a:r>
              <a:rPr lang="ko-KR" altLang="en-US" dirty="0"/>
              <a:t>의 합 </a:t>
            </a:r>
            <a:r>
              <a:rPr lang="en-US" altLang="ko-KR" dirty="0"/>
              <a:t>= </a:t>
            </a:r>
            <a:r>
              <a:rPr lang="ko-KR" altLang="en-US" dirty="0"/>
              <a:t>열 </a:t>
            </a:r>
            <a:r>
              <a:rPr lang="en-US" altLang="ko-KR" dirty="0" err="1"/>
              <a:t>i</a:t>
            </a:r>
            <a:r>
              <a:rPr lang="ko-KR" altLang="en-US" dirty="0"/>
              <a:t>의 합 </a:t>
            </a:r>
            <a:r>
              <a:rPr lang="en-US" altLang="ko-KR" dirty="0"/>
              <a:t>= </a:t>
            </a:r>
            <a:r>
              <a:rPr lang="ko-KR" altLang="en-US" dirty="0"/>
              <a:t>정점 </a:t>
            </a:r>
            <a:r>
              <a:rPr lang="en-US" altLang="ko-KR" dirty="0" err="1"/>
              <a:t>i</a:t>
            </a:r>
            <a:r>
              <a:rPr lang="ko-KR" altLang="en-US" dirty="0"/>
              <a:t>의 차수</a:t>
            </a:r>
          </a:p>
          <a:p>
            <a:pPr lvl="1"/>
            <a:r>
              <a:rPr lang="ko-KR" altLang="en-US" dirty="0"/>
              <a:t>방향 그래프의 인접 행렬</a:t>
            </a:r>
          </a:p>
          <a:p>
            <a:pPr lvl="2"/>
            <a:r>
              <a:rPr lang="ko-KR" altLang="en-US" dirty="0"/>
              <a:t>행 </a:t>
            </a:r>
            <a:r>
              <a:rPr lang="en-US" altLang="ko-KR" dirty="0" err="1"/>
              <a:t>i</a:t>
            </a:r>
            <a:r>
              <a:rPr lang="ko-KR" altLang="en-US" dirty="0"/>
              <a:t>의 합 </a:t>
            </a:r>
            <a:r>
              <a:rPr lang="en-US" altLang="ko-KR" dirty="0"/>
              <a:t>= </a:t>
            </a:r>
            <a:r>
              <a:rPr lang="ko-KR" altLang="en-US" dirty="0"/>
              <a:t>정점 </a:t>
            </a:r>
            <a:r>
              <a:rPr lang="en-US" altLang="ko-KR" dirty="0" err="1"/>
              <a:t>i</a:t>
            </a:r>
            <a:r>
              <a:rPr lang="ko-KR" altLang="en-US" dirty="0"/>
              <a:t>의 </a:t>
            </a:r>
            <a:r>
              <a:rPr lang="ko-KR" altLang="en-US" dirty="0" err="1" smtClean="0"/>
              <a:t>진출차수</a:t>
            </a:r>
            <a:endParaRPr lang="ko-KR" altLang="en-US" dirty="0"/>
          </a:p>
          <a:p>
            <a:pPr lvl="2"/>
            <a:r>
              <a:rPr lang="ko-KR" altLang="en-US" dirty="0"/>
              <a:t>열 </a:t>
            </a:r>
            <a:r>
              <a:rPr lang="en-US" altLang="ko-KR" dirty="0" err="1"/>
              <a:t>i</a:t>
            </a:r>
            <a:r>
              <a:rPr lang="ko-KR" altLang="en-US" dirty="0"/>
              <a:t>의 합 </a:t>
            </a:r>
            <a:r>
              <a:rPr lang="en-US" altLang="ko-KR" dirty="0"/>
              <a:t>= </a:t>
            </a:r>
            <a:r>
              <a:rPr lang="ko-KR" altLang="en-US" dirty="0"/>
              <a:t>정점 </a:t>
            </a:r>
            <a:r>
              <a:rPr lang="en-US" altLang="ko-KR" dirty="0" err="1"/>
              <a:t>i</a:t>
            </a:r>
            <a:r>
              <a:rPr lang="ko-KR" altLang="en-US" dirty="0"/>
              <a:t>의 </a:t>
            </a:r>
            <a:r>
              <a:rPr lang="ko-KR" altLang="en-US" dirty="0" err="1" smtClean="0"/>
              <a:t>진입차수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2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92" y="908397"/>
            <a:ext cx="5992767" cy="26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403648" y="3702431"/>
            <a:ext cx="6310255" cy="3038937"/>
            <a:chOff x="1403648" y="3702431"/>
            <a:chExt cx="6310255" cy="3038937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972" y="3702431"/>
              <a:ext cx="6295931" cy="3031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403648" y="6453336"/>
              <a:ext cx="72008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0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그래프 순회</a:t>
            </a:r>
            <a:r>
              <a:rPr lang="en-US" altLang="ko-KR" baseline="30000" dirty="0"/>
              <a:t>graph traversal</a:t>
            </a:r>
            <a:r>
              <a:rPr lang="en-US" altLang="ko-KR" dirty="0"/>
              <a:t>, </a:t>
            </a:r>
            <a:r>
              <a:rPr lang="ko-KR" altLang="en-US" dirty="0"/>
              <a:t>그래프 탐색</a:t>
            </a:r>
            <a:r>
              <a:rPr lang="en-US" altLang="ko-KR" baseline="30000" dirty="0"/>
              <a:t>graph search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하나의 정점에서 시작하여 그래프에 있는 </a:t>
            </a:r>
            <a:r>
              <a:rPr lang="ko-KR" altLang="en-US" spc="-100" dirty="0"/>
              <a:t>모든 정점을 한번씩 방문하여 </a:t>
            </a:r>
            <a:r>
              <a:rPr lang="ko-KR" altLang="en-US" dirty="0"/>
              <a:t>처리하는 연산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dirty="0"/>
              <a:t>그래프 </a:t>
            </a:r>
            <a:r>
              <a:rPr lang="ko-KR" altLang="en-US" dirty="0" smtClean="0"/>
              <a:t>탐색 방법</a:t>
            </a:r>
            <a:endParaRPr lang="ko-KR" altLang="en-US" dirty="0"/>
          </a:p>
          <a:p>
            <a:pPr lvl="2">
              <a:defRPr/>
            </a:pPr>
            <a:r>
              <a:rPr lang="ko-KR" altLang="en-US" dirty="0"/>
              <a:t>깊이 우선 탐색</a:t>
            </a:r>
            <a:r>
              <a:rPr lang="en-US" altLang="ko-KR" dirty="0"/>
              <a:t>(</a:t>
            </a:r>
            <a:r>
              <a:rPr lang="en-US" altLang="ko-KR" baseline="30000" dirty="0"/>
              <a:t>depth first search : DFS</a:t>
            </a:r>
            <a:r>
              <a:rPr lang="en-US" altLang="ko-KR" dirty="0"/>
              <a:t>) </a:t>
            </a:r>
          </a:p>
          <a:p>
            <a:pPr lvl="2">
              <a:lnSpc>
                <a:spcPct val="90000"/>
              </a:lnSpc>
              <a:defRPr/>
            </a:pPr>
            <a:r>
              <a:rPr lang="ko-KR" altLang="en-US" dirty="0"/>
              <a:t>너비 우선 탐색</a:t>
            </a:r>
            <a:r>
              <a:rPr lang="en-US" altLang="ko-KR" dirty="0"/>
              <a:t>(</a:t>
            </a:r>
            <a:r>
              <a:rPr lang="en-US" altLang="ko-KR" baseline="30000" dirty="0"/>
              <a:t>breadth first search : BFS</a:t>
            </a:r>
            <a:r>
              <a:rPr lang="en-US" altLang="ko-KR" dirty="0"/>
              <a:t>)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19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그래프 순회의 예</a:t>
            </a:r>
            <a:r>
              <a:rPr lang="en-US" altLang="ko-KR" dirty="0"/>
              <a:t>)  </a:t>
            </a:r>
            <a:r>
              <a:rPr lang="ko-KR" altLang="en-US" dirty="0"/>
              <a:t>우물 파기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한 지점을 골라서 팔 수 있을 때까지 계속해서 깊게 파다가 아무리 땅을 파도 물이 나오지 않으면</a:t>
            </a:r>
            <a:r>
              <a:rPr lang="en-US" altLang="ko-KR" dirty="0"/>
              <a:t>, </a:t>
            </a:r>
            <a:r>
              <a:rPr lang="ko-KR" altLang="en-US" dirty="0"/>
              <a:t>밖으로 나와 다른 지점을 골라서 다시 깊게 땅을 파는 방법  </a:t>
            </a:r>
            <a:r>
              <a:rPr lang="en-US" altLang="ko-KR" dirty="0"/>
              <a:t>( ☞ </a:t>
            </a:r>
            <a:r>
              <a:rPr lang="ko-KR" altLang="en-US" dirty="0"/>
              <a:t>깊이 우선 탐색 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여러 지점을 고르게 파보고 물이 나오지 않으면</a:t>
            </a:r>
            <a:r>
              <a:rPr lang="en-US" altLang="ko-KR" dirty="0"/>
              <a:t>, </a:t>
            </a:r>
            <a:r>
              <a:rPr lang="ko-KR" altLang="en-US" dirty="0"/>
              <a:t>파놓은 구덩이들을 다시 좀더 깊게 파는 방법  </a:t>
            </a:r>
            <a:r>
              <a:rPr lang="en-US" altLang="ko-KR" dirty="0"/>
              <a:t>( ☞ </a:t>
            </a:r>
            <a:r>
              <a:rPr lang="ko-KR" altLang="en-US" dirty="0"/>
              <a:t>너비 우선 탐색 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1"/>
          <a:stretch/>
        </p:blipFill>
        <p:spPr bwMode="auto">
          <a:xfrm>
            <a:off x="1284150" y="3515649"/>
            <a:ext cx="6531696" cy="323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9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깊이 우선 </a:t>
            </a:r>
            <a:r>
              <a:rPr lang="ko-KR" altLang="en-US" dirty="0" smtClean="0"/>
              <a:t>탐색 </a:t>
            </a:r>
            <a:r>
              <a:rPr lang="en-US" altLang="ko-KR" dirty="0" smtClean="0"/>
              <a:t>(DFS</a:t>
            </a:r>
            <a:r>
              <a:rPr lang="en-US" altLang="ko-KR" dirty="0"/>
              <a:t>) </a:t>
            </a:r>
          </a:p>
          <a:p>
            <a:pPr lvl="1">
              <a:defRPr/>
            </a:pPr>
            <a:r>
              <a:rPr lang="ko-KR" altLang="en-US" dirty="0"/>
              <a:t>순회 방법</a:t>
            </a:r>
          </a:p>
          <a:p>
            <a:pPr lvl="2">
              <a:defRPr/>
            </a:pPr>
            <a:r>
              <a:rPr lang="ko-KR" altLang="en-US" dirty="0"/>
              <a:t>시작 정점의 한 방향으로 갈 수 있는 경로가 있는 곳까지 깊이 탐색해 가다가 더 이상 갈 곳이 없으면</a:t>
            </a:r>
            <a:r>
              <a:rPr lang="en-US" altLang="ko-KR" dirty="0"/>
              <a:t>, </a:t>
            </a:r>
            <a:r>
              <a:rPr lang="ko-KR" altLang="en-US" dirty="0"/>
              <a:t>가장 마지막에 만났던 갈림길 간선이 있는 정점으로 되돌아와 다른 방향의 간선으로 탐색을 계속 반복하여 결국 모든 정점을 방문하는 </a:t>
            </a:r>
            <a:r>
              <a:rPr lang="ko-KR" altLang="en-US" dirty="0" err="1"/>
              <a:t>순회방법</a:t>
            </a:r>
            <a:endParaRPr lang="ko-KR" altLang="en-US" dirty="0"/>
          </a:p>
          <a:p>
            <a:pPr lvl="2">
              <a:defRPr/>
            </a:pPr>
            <a:r>
              <a:rPr lang="ko-KR" altLang="en-US" dirty="0"/>
              <a:t>가장 마지막에 만났던 갈림길 간선의 정점으로 가장 먼저 되돌아가서 다시 깊이 우선 탐색을 반복해야 하므로 </a:t>
            </a:r>
            <a:r>
              <a:rPr lang="ko-KR" altLang="en-US" dirty="0" err="1"/>
              <a:t>후입선출</a:t>
            </a:r>
            <a:r>
              <a:rPr lang="ko-KR" altLang="en-US" dirty="0"/>
              <a:t> 구조의 </a:t>
            </a:r>
            <a:r>
              <a:rPr lang="ko-KR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스택</a:t>
            </a:r>
            <a:r>
              <a:rPr lang="ko-KR" altLang="en-US" dirty="0"/>
              <a:t> 사용 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627784" y="6453336"/>
            <a:ext cx="64807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195736" y="3935416"/>
            <a:ext cx="6227222" cy="2700300"/>
            <a:chOff x="2195736" y="3935416"/>
            <a:chExt cx="6227222" cy="27003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935416"/>
              <a:ext cx="6227222" cy="270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4644008" y="6165304"/>
              <a:ext cx="7200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15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너비 우선 탐색</a:t>
            </a:r>
            <a:r>
              <a:rPr lang="en-US" altLang="ko-KR" dirty="0" smtClean="0"/>
              <a:t>(BFS</a:t>
            </a:r>
            <a:r>
              <a:rPr lang="en-US" altLang="ko-KR" dirty="0"/>
              <a:t>) </a:t>
            </a:r>
          </a:p>
          <a:p>
            <a:pPr lvl="1">
              <a:defRPr/>
            </a:pPr>
            <a:r>
              <a:rPr lang="ko-KR" altLang="en-US" dirty="0" smtClean="0"/>
              <a:t>탐색 순서 </a:t>
            </a:r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9"/>
          <a:stretch/>
        </p:blipFill>
        <p:spPr bwMode="auto">
          <a:xfrm>
            <a:off x="457200" y="1844824"/>
            <a:ext cx="8500266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483768" y="3993383"/>
            <a:ext cx="3816424" cy="2829090"/>
            <a:chOff x="2483768" y="3993383"/>
            <a:chExt cx="3816424" cy="282909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3993383"/>
              <a:ext cx="3816424" cy="2829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555776" y="6525344"/>
              <a:ext cx="720080" cy="226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481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67544" y="1137518"/>
            <a:ext cx="27671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ts val="300"/>
              </a:spcAft>
              <a:defRPr/>
            </a:pPr>
            <a:r>
              <a:rPr lang="ko-KR" altLang="en-US" sz="4800" b="1" spc="-15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예제 풀이</a:t>
            </a:r>
            <a:endParaRPr lang="ko-KR" altLang="en-US" sz="4800" b="1" spc="-15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229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깊이우선탐색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 descr="https://t1.daumcdn.net/cfile/tistory/993E594A5C45F348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6" t="6074" r="-1923" b="49042"/>
          <a:stretch/>
        </p:blipFill>
        <p:spPr bwMode="auto">
          <a:xfrm>
            <a:off x="247295" y="4257492"/>
            <a:ext cx="602187" cy="215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1.daumcdn.net/cfile/tistory/993E594A5C45F348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6" t="49626" r="1684" b="15977"/>
          <a:stretch/>
        </p:blipFill>
        <p:spPr bwMode="auto">
          <a:xfrm>
            <a:off x="1016087" y="4763214"/>
            <a:ext cx="576064" cy="16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1.daumcdn.net/cfile/tistory/99E4C14A5C45F348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776" y="4905"/>
            <a:ext cx="3719224" cy="312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b="41285"/>
          <a:stretch/>
        </p:blipFill>
        <p:spPr>
          <a:xfrm>
            <a:off x="1761319" y="1700808"/>
            <a:ext cx="3597954" cy="47071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t="59384"/>
          <a:stretch/>
        </p:blipFill>
        <p:spPr>
          <a:xfrm>
            <a:off x="5416005" y="3347780"/>
            <a:ext cx="3381375" cy="30601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1" r="29374" b="94874"/>
          <a:stretch/>
        </p:blipFill>
        <p:spPr>
          <a:xfrm>
            <a:off x="239423" y="3971338"/>
            <a:ext cx="588161" cy="2861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t="59427" r="8587" b="35001"/>
          <a:stretch/>
        </p:blipFill>
        <p:spPr>
          <a:xfrm>
            <a:off x="951627" y="4440877"/>
            <a:ext cx="704983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너비우선탐색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4964" b="32594"/>
          <a:stretch/>
        </p:blipFill>
        <p:spPr>
          <a:xfrm>
            <a:off x="1672874" y="1628800"/>
            <a:ext cx="4023839" cy="46805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66369" r="43603"/>
          <a:stretch/>
        </p:blipFill>
        <p:spPr>
          <a:xfrm>
            <a:off x="5796136" y="3974107"/>
            <a:ext cx="3024336" cy="2335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628800"/>
            <a:ext cx="704850" cy="4724400"/>
          </a:xfrm>
          <a:prstGeom prst="rect">
            <a:avLst/>
          </a:prstGeom>
        </p:spPr>
      </p:pic>
      <p:pic>
        <p:nvPicPr>
          <p:cNvPr id="2050" name="Picture 2" descr="https://t1.daumcdn.net/cfile/tistory/9911DD415C4E7A11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340" y="0"/>
            <a:ext cx="3184828" cy="305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트리 자료구조의 예 </a:t>
            </a:r>
            <a:r>
              <a:rPr lang="en-US" altLang="ko-KR" dirty="0"/>
              <a:t>– </a:t>
            </a:r>
            <a:r>
              <a:rPr lang="ko-KR" altLang="en-US" dirty="0"/>
              <a:t>가계도</a:t>
            </a:r>
          </a:p>
          <a:p>
            <a:pPr lvl="1"/>
            <a:r>
              <a:rPr lang="ko-KR" altLang="en-US" dirty="0"/>
              <a:t>가계도의 자료 </a:t>
            </a:r>
            <a:r>
              <a:rPr lang="en-US" altLang="ko-KR" dirty="0"/>
              <a:t>: </a:t>
            </a:r>
            <a:r>
              <a:rPr lang="ko-KR" altLang="en-US" dirty="0"/>
              <a:t>가족 구성원</a:t>
            </a:r>
          </a:p>
          <a:p>
            <a:pPr lvl="1"/>
            <a:r>
              <a:rPr lang="ko-KR" altLang="en-US" dirty="0"/>
              <a:t>자료를 연결하는 선 </a:t>
            </a:r>
            <a:r>
              <a:rPr lang="en-US" altLang="ko-KR" dirty="0"/>
              <a:t>: </a:t>
            </a:r>
            <a:r>
              <a:rPr lang="ko-KR" altLang="en-US" dirty="0"/>
              <a:t>부모</a:t>
            </a:r>
            <a:r>
              <a:rPr lang="en-US" altLang="ko-KR" dirty="0"/>
              <a:t>-</a:t>
            </a:r>
            <a:r>
              <a:rPr lang="ko-KR" altLang="en-US" dirty="0"/>
              <a:t>자식 관계 표현 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3"/>
          <a:stretch/>
        </p:blipFill>
        <p:spPr bwMode="auto">
          <a:xfrm>
            <a:off x="1691680" y="2780928"/>
            <a:ext cx="5378123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56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041638"/>
            <a:ext cx="8435280" cy="5267682"/>
          </a:xfrm>
        </p:spPr>
        <p:txBody>
          <a:bodyPr/>
          <a:lstStyle/>
          <a:p>
            <a:r>
              <a:rPr lang="ko-KR" altLang="en-US" dirty="0"/>
              <a:t>트리 자료구조의 예 </a:t>
            </a:r>
            <a:r>
              <a:rPr lang="en-US" altLang="ko-KR" dirty="0"/>
              <a:t>– </a:t>
            </a:r>
            <a:r>
              <a:rPr lang="ko-KR" altLang="en-US" dirty="0"/>
              <a:t>가계도</a:t>
            </a:r>
          </a:p>
          <a:p>
            <a:pPr lvl="1">
              <a:lnSpc>
                <a:spcPct val="110000"/>
              </a:lnSpc>
            </a:pPr>
            <a:r>
              <a:rPr lang="ko-KR" altLang="en-US" sz="1800" dirty="0"/>
              <a:t>길동의 자식 </a:t>
            </a:r>
            <a:r>
              <a:rPr lang="en-US" altLang="ko-KR" sz="1800" dirty="0" smtClean="0">
                <a:latin typeface="Times New Roman" panose="02020603050405020304" pitchFamily="18" charset="0"/>
              </a:rPr>
              <a:t>: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진호</a:t>
            </a:r>
            <a:r>
              <a:rPr lang="en-US" altLang="ko-KR" sz="1800" dirty="0"/>
              <a:t>, </a:t>
            </a:r>
            <a:r>
              <a:rPr lang="ko-KR" altLang="en-US" sz="1800" dirty="0"/>
              <a:t>영주</a:t>
            </a:r>
            <a:r>
              <a:rPr lang="en-US" altLang="ko-KR" sz="1800" dirty="0"/>
              <a:t>, </a:t>
            </a:r>
            <a:r>
              <a:rPr lang="ko-KR" altLang="en-US" sz="1800" dirty="0"/>
              <a:t>성호</a:t>
            </a:r>
          </a:p>
          <a:p>
            <a:pPr lvl="1">
              <a:lnSpc>
                <a:spcPct val="80000"/>
              </a:lnSpc>
            </a:pPr>
            <a:r>
              <a:rPr lang="ko-KR" altLang="en-US" sz="1800" dirty="0"/>
              <a:t>진호</a:t>
            </a:r>
            <a:r>
              <a:rPr lang="en-US" altLang="ko-KR" sz="1800" dirty="0"/>
              <a:t>, </a:t>
            </a:r>
            <a:r>
              <a:rPr lang="ko-KR" altLang="en-US" sz="1800" dirty="0"/>
              <a:t>영주</a:t>
            </a:r>
            <a:r>
              <a:rPr lang="en-US" altLang="ko-KR" sz="1800" dirty="0"/>
              <a:t>, </a:t>
            </a:r>
            <a:r>
              <a:rPr lang="ko-KR" altLang="en-US" sz="1800" dirty="0"/>
              <a:t>성호의 부모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길동</a:t>
            </a:r>
            <a:endParaRPr lang="ko-KR" altLang="en-US" sz="1800" dirty="0"/>
          </a:p>
          <a:p>
            <a:pPr lvl="1"/>
            <a:r>
              <a:rPr lang="ko-KR" altLang="en-US" sz="1800" dirty="0"/>
              <a:t>같은 부모의 자식들끼리는 </a:t>
            </a:r>
            <a:r>
              <a:rPr lang="ko-KR" altLang="en-US" sz="1800" dirty="0" smtClean="0"/>
              <a:t>형제관계</a:t>
            </a:r>
            <a:endParaRPr lang="en-US" altLang="ko-KR" sz="1800" dirty="0"/>
          </a:p>
          <a:p>
            <a:pPr lvl="2"/>
            <a:r>
              <a:rPr lang="ko-KR" altLang="en-US" sz="1600" dirty="0"/>
              <a:t>진호</a:t>
            </a:r>
            <a:r>
              <a:rPr lang="en-US" altLang="ko-KR" sz="1600" dirty="0"/>
              <a:t>, </a:t>
            </a:r>
            <a:r>
              <a:rPr lang="ko-KR" altLang="en-US" sz="1600" dirty="0"/>
              <a:t>영주</a:t>
            </a:r>
            <a:r>
              <a:rPr lang="en-US" altLang="ko-KR" sz="1600" dirty="0"/>
              <a:t>, </a:t>
            </a:r>
            <a:r>
              <a:rPr lang="ko-KR" altLang="en-US" sz="1600" dirty="0"/>
              <a:t>성호는 형제관계</a:t>
            </a:r>
          </a:p>
          <a:p>
            <a:pPr lvl="1"/>
            <a:r>
              <a:rPr lang="ko-KR" altLang="en-US" sz="1800" dirty="0"/>
              <a:t>조상 </a:t>
            </a:r>
            <a:endParaRPr lang="en-US" altLang="ko-KR" sz="1800" dirty="0">
              <a:latin typeface="Times New Roman" panose="02020603050405020304" pitchFamily="18" charset="0"/>
            </a:endParaRPr>
          </a:p>
          <a:p>
            <a:pPr lvl="2"/>
            <a:r>
              <a:rPr lang="ko-KR" altLang="en-US" sz="1600" dirty="0" smtClean="0"/>
              <a:t>자신과 </a:t>
            </a:r>
            <a:r>
              <a:rPr lang="ko-KR" altLang="en-US" sz="1600" dirty="0"/>
              <a:t>연결된 선을 따라 올라가면서 만나는 사람들</a:t>
            </a:r>
          </a:p>
          <a:p>
            <a:pPr lvl="2"/>
            <a:r>
              <a:rPr lang="ko-KR" altLang="en-US" sz="1600" dirty="0"/>
              <a:t>수영의 조상 </a:t>
            </a:r>
            <a:r>
              <a:rPr lang="en-US" altLang="ko-KR" sz="1600" dirty="0"/>
              <a:t>: </a:t>
            </a:r>
            <a:r>
              <a:rPr lang="ko-KR" altLang="en-US" sz="1600" dirty="0"/>
              <a:t>상범</a:t>
            </a:r>
            <a:r>
              <a:rPr lang="en-US" altLang="ko-KR" sz="1600" dirty="0"/>
              <a:t>, </a:t>
            </a:r>
            <a:r>
              <a:rPr lang="ko-KR" altLang="en-US" sz="1600" dirty="0"/>
              <a:t>진호</a:t>
            </a:r>
            <a:r>
              <a:rPr lang="en-US" altLang="ko-KR" sz="1600" dirty="0"/>
              <a:t>, </a:t>
            </a:r>
            <a:r>
              <a:rPr lang="ko-KR" altLang="en-US" sz="1600" dirty="0"/>
              <a:t>길동</a:t>
            </a:r>
          </a:p>
          <a:p>
            <a:pPr lvl="1"/>
            <a:r>
              <a:rPr lang="ko-KR" altLang="en-US" sz="1800" dirty="0" smtClean="0"/>
              <a:t>자손</a:t>
            </a:r>
            <a:r>
              <a:rPr lang="en-US" altLang="ko-KR" sz="1800" dirty="0" smtClean="0"/>
              <a:t> </a:t>
            </a:r>
            <a:endParaRPr lang="en-US" altLang="ko-KR" sz="1800" dirty="0"/>
          </a:p>
          <a:p>
            <a:pPr lvl="2"/>
            <a:r>
              <a:rPr lang="ko-KR" altLang="en-US" sz="1600" dirty="0" smtClean="0"/>
              <a:t>자신과 </a:t>
            </a:r>
            <a:r>
              <a:rPr lang="ko-KR" altLang="en-US" sz="1600" dirty="0"/>
              <a:t>연결된 선을 따라 내려가면서 만나는 사람들</a:t>
            </a:r>
          </a:p>
          <a:p>
            <a:pPr lvl="2"/>
            <a:r>
              <a:rPr lang="ko-KR" altLang="en-US" sz="1600" dirty="0"/>
              <a:t>진호의 자손 </a:t>
            </a:r>
            <a:r>
              <a:rPr lang="en-US" altLang="ko-KR" sz="1600" dirty="0"/>
              <a:t>: </a:t>
            </a:r>
            <a:r>
              <a:rPr lang="ko-KR" altLang="en-US" sz="1600" dirty="0"/>
              <a:t>상원</a:t>
            </a:r>
            <a:r>
              <a:rPr lang="en-US" altLang="ko-KR" sz="1600" dirty="0"/>
              <a:t>, </a:t>
            </a:r>
            <a:r>
              <a:rPr lang="ko-KR" altLang="en-US" sz="1600" dirty="0"/>
              <a:t>상범</a:t>
            </a:r>
            <a:r>
              <a:rPr lang="en-US" altLang="ko-KR" sz="1600" dirty="0"/>
              <a:t>, </a:t>
            </a:r>
            <a:r>
              <a:rPr lang="ko-KR" altLang="en-US" sz="1600" dirty="0"/>
              <a:t>수영</a:t>
            </a:r>
            <a:r>
              <a:rPr lang="en-US" altLang="ko-KR" sz="1600" dirty="0"/>
              <a:t>, </a:t>
            </a:r>
            <a:r>
              <a:rPr lang="ko-KR" altLang="en-US" sz="1600" dirty="0"/>
              <a:t>수철</a:t>
            </a:r>
          </a:p>
          <a:p>
            <a:pPr lvl="1"/>
            <a:r>
              <a:rPr lang="ko-KR" altLang="en-US" sz="1800" dirty="0"/>
              <a:t>가계도의 시작</a:t>
            </a:r>
            <a:r>
              <a:rPr lang="en-US" altLang="ko-KR" sz="1800" dirty="0"/>
              <a:t>(</a:t>
            </a:r>
            <a:r>
              <a:rPr lang="ko-KR" altLang="en-US" sz="1800" dirty="0"/>
              <a:t>루트</a:t>
            </a:r>
            <a:r>
              <a:rPr lang="en-US" altLang="ko-KR" sz="1800" dirty="0"/>
              <a:t>)</a:t>
            </a:r>
            <a:r>
              <a:rPr lang="ko-KR" altLang="en-US" sz="1800" dirty="0"/>
              <a:t>인 </a:t>
            </a:r>
            <a:r>
              <a:rPr lang="ko-KR" altLang="en-US" sz="1800" dirty="0" smtClean="0"/>
              <a:t>길동을 </a:t>
            </a:r>
            <a:r>
              <a:rPr lang="en-US" altLang="ko-KR" sz="1800" dirty="0"/>
              <a:t>0</a:t>
            </a:r>
            <a:r>
              <a:rPr lang="ko-KR" altLang="en-US" sz="1800" dirty="0"/>
              <a:t>세대</a:t>
            </a:r>
            <a:r>
              <a:rPr lang="en-US" altLang="ko-KR" sz="1800" dirty="0"/>
              <a:t>(</a:t>
            </a:r>
            <a:r>
              <a:rPr lang="ko-KR" altLang="en-US" sz="1800" dirty="0"/>
              <a:t>레벨 </a:t>
            </a:r>
            <a:r>
              <a:rPr lang="en-US" altLang="ko-KR" sz="1800" dirty="0"/>
              <a:t>0),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길동 </a:t>
            </a:r>
            <a:r>
              <a:rPr lang="ko-KR" altLang="en-US" sz="1800" dirty="0"/>
              <a:t>자식들은 </a:t>
            </a:r>
            <a:r>
              <a:rPr lang="en-US" altLang="ko-KR" sz="1800" dirty="0"/>
              <a:t>1</a:t>
            </a:r>
            <a:r>
              <a:rPr lang="ko-KR" altLang="en-US" sz="1800" dirty="0"/>
              <a:t>세대</a:t>
            </a:r>
            <a:r>
              <a:rPr lang="en-US" altLang="ko-KR" sz="1800" dirty="0"/>
              <a:t>(</a:t>
            </a:r>
            <a:r>
              <a:rPr lang="ko-KR" altLang="en-US" sz="1800" dirty="0" smtClean="0"/>
              <a:t>레벨 </a:t>
            </a:r>
            <a:r>
              <a:rPr lang="en-US" altLang="ko-KR" sz="1800" dirty="0"/>
              <a:t>1), </a:t>
            </a:r>
            <a:r>
              <a:rPr lang="ko-KR" altLang="en-US" sz="1800" dirty="0"/>
              <a:t>그 다음 자식들은 </a:t>
            </a:r>
            <a:r>
              <a:rPr lang="en-US" altLang="ko-KR" sz="1800" dirty="0"/>
              <a:t>2</a:t>
            </a:r>
            <a:r>
              <a:rPr lang="ko-KR" altLang="en-US" sz="1800" dirty="0"/>
              <a:t>세대</a:t>
            </a:r>
            <a:r>
              <a:rPr lang="en-US" altLang="ko-KR" sz="1800" dirty="0"/>
              <a:t>(</a:t>
            </a:r>
            <a:r>
              <a:rPr lang="ko-KR" altLang="en-US" sz="1800" dirty="0"/>
              <a:t>레벨 </a:t>
            </a:r>
            <a:r>
              <a:rPr lang="en-US" altLang="ko-KR" sz="1800" dirty="0"/>
              <a:t>2), </a:t>
            </a:r>
            <a:r>
              <a:rPr lang="ko-KR" altLang="en-US" sz="1800" dirty="0"/>
              <a:t>그 다음 자식들은 </a:t>
            </a:r>
            <a:r>
              <a:rPr lang="en-US" altLang="ko-KR" sz="1800" dirty="0"/>
              <a:t>3</a:t>
            </a:r>
            <a:r>
              <a:rPr lang="ko-KR" altLang="en-US" sz="1800" dirty="0"/>
              <a:t>세대</a:t>
            </a:r>
            <a:r>
              <a:rPr lang="en-US" altLang="ko-KR" sz="1800" dirty="0"/>
              <a:t>(</a:t>
            </a:r>
            <a:r>
              <a:rPr lang="ko-KR" altLang="en-US" sz="1800" dirty="0"/>
              <a:t>레벨 </a:t>
            </a:r>
            <a:r>
              <a:rPr lang="en-US" altLang="ko-KR" sz="1800" dirty="0"/>
              <a:t>3)</a:t>
            </a:r>
          </a:p>
          <a:p>
            <a:pPr lvl="1"/>
            <a:r>
              <a:rPr lang="ko-KR" altLang="en-US" sz="1800" dirty="0"/>
              <a:t>가족 구성원 누구든지 분가하여 독립된 가계를 이룰 수 있음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3"/>
          <a:stretch/>
        </p:blipFill>
        <p:spPr bwMode="auto">
          <a:xfrm>
            <a:off x="4946799" y="0"/>
            <a:ext cx="4204905" cy="24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0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041638"/>
            <a:ext cx="8229600" cy="5267682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트리 구성요소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노드</a:t>
            </a:r>
            <a:r>
              <a:rPr lang="en-US" altLang="ko-KR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sz="18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node</a:t>
            </a:r>
            <a:r>
              <a:rPr lang="en-US" altLang="ko-KR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sz="1800" dirty="0" smtClean="0"/>
              <a:t> </a:t>
            </a:r>
            <a:r>
              <a:rPr lang="en-US" altLang="ko-KR" sz="1800" dirty="0" smtClean="0">
                <a:latin typeface="Times New Roman"/>
              </a:rPr>
              <a:t>: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트리의 원소</a:t>
            </a:r>
          </a:p>
          <a:p>
            <a:pPr lvl="2">
              <a:defRPr/>
            </a:pPr>
            <a:r>
              <a:rPr lang="ko-KR" altLang="en-US" sz="1600" dirty="0" smtClean="0"/>
              <a:t>트리 </a:t>
            </a:r>
            <a:r>
              <a:rPr lang="en-US" altLang="ko-KR" sz="1600" dirty="0"/>
              <a:t>A</a:t>
            </a:r>
            <a:r>
              <a:rPr lang="ko-KR" altLang="en-US" sz="1600" dirty="0"/>
              <a:t>의 노드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A,B,C,D,E,F,G,H,I,J,K,L</a:t>
            </a:r>
          </a:p>
          <a:p>
            <a:pPr lvl="1">
              <a:defRPr/>
            </a:pPr>
            <a:r>
              <a:rPr lang="ko-KR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루트 노드</a:t>
            </a:r>
            <a:r>
              <a:rPr lang="en-US" altLang="ko-KR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sz="1800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root node</a:t>
            </a:r>
            <a:r>
              <a:rPr lang="en-US" altLang="ko-KR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sz="1800" b="1" dirty="0"/>
              <a:t> </a:t>
            </a:r>
            <a:r>
              <a:rPr lang="en-US" altLang="ko-KR" sz="1800" dirty="0" smtClean="0">
                <a:latin typeface="Times New Roman"/>
              </a:rPr>
              <a:t>: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트리의 시작 노드</a:t>
            </a:r>
            <a:r>
              <a:rPr lang="en-US" altLang="ko-KR" sz="1800" dirty="0"/>
              <a:t>(</a:t>
            </a:r>
            <a:r>
              <a:rPr lang="ko-KR" altLang="en-US" sz="1800" dirty="0"/>
              <a:t>레벨</a:t>
            </a:r>
            <a:r>
              <a:rPr lang="en-US" altLang="ko-KR" sz="1800" baseline="30000" dirty="0"/>
              <a:t>Level</a:t>
            </a:r>
            <a:r>
              <a:rPr lang="en-US" altLang="ko-KR" sz="1800" dirty="0"/>
              <a:t> 0)</a:t>
            </a:r>
            <a:endParaRPr lang="ko-KR" altLang="en-US" sz="1800" dirty="0"/>
          </a:p>
          <a:p>
            <a:pPr lvl="2">
              <a:defRPr/>
            </a:pPr>
            <a:r>
              <a:rPr lang="ko-KR" altLang="en-US" sz="1600" dirty="0"/>
              <a:t>트리 </a:t>
            </a:r>
            <a:r>
              <a:rPr lang="en-US" altLang="ko-KR" sz="1600" dirty="0"/>
              <a:t>A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루트노드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A</a:t>
            </a:r>
          </a:p>
          <a:p>
            <a:pPr lvl="1">
              <a:defRPr/>
            </a:pPr>
            <a:r>
              <a:rPr lang="ko-KR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간선</a:t>
            </a:r>
            <a:r>
              <a:rPr lang="en-US" altLang="ko-KR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sz="1800" b="1" baseline="30000" dirty="0"/>
              <a:t>edge</a:t>
            </a:r>
            <a:r>
              <a:rPr lang="en-US" altLang="ko-KR" sz="1800" b="1" dirty="0"/>
              <a:t>)</a:t>
            </a:r>
            <a:r>
              <a:rPr lang="ko-KR" altLang="en-US" sz="1800" b="1" dirty="0"/>
              <a:t> </a:t>
            </a:r>
            <a:r>
              <a:rPr lang="en-US" altLang="ko-KR" sz="1800" dirty="0" smtClean="0">
                <a:latin typeface="Times New Roman"/>
              </a:rPr>
              <a:t>: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노드를 연결하는 선</a:t>
            </a:r>
            <a:r>
              <a:rPr lang="en-US" altLang="ko-KR" sz="1800" dirty="0"/>
              <a:t>. </a:t>
            </a:r>
            <a:r>
              <a:rPr lang="ko-KR" altLang="en-US" sz="1800" dirty="0"/>
              <a:t>부모</a:t>
            </a:r>
            <a:r>
              <a:rPr lang="en-US" altLang="ko-KR" sz="1800" baseline="30000" dirty="0"/>
              <a:t>Parent</a:t>
            </a:r>
            <a:r>
              <a:rPr lang="ko-KR" altLang="en-US" sz="1800" dirty="0"/>
              <a:t> 노드와 자식</a:t>
            </a:r>
            <a:r>
              <a:rPr lang="en-US" altLang="ko-KR" sz="1800" baseline="30000" dirty="0"/>
              <a:t>Child</a:t>
            </a:r>
            <a:r>
              <a:rPr lang="ko-KR" altLang="en-US" sz="1800" dirty="0"/>
              <a:t> 노드를 연결</a:t>
            </a:r>
          </a:p>
          <a:p>
            <a:pPr lvl="1">
              <a:defRPr/>
            </a:pPr>
            <a:r>
              <a:rPr lang="ko-KR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형제 노드</a:t>
            </a:r>
            <a:r>
              <a:rPr lang="en-US" altLang="ko-KR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sz="1800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sibling node</a:t>
            </a:r>
            <a:r>
              <a:rPr lang="en-US" altLang="ko-KR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sz="1800" b="1" dirty="0"/>
              <a:t> </a:t>
            </a:r>
            <a:r>
              <a:rPr lang="en-US" altLang="ko-KR" sz="1800" dirty="0" smtClean="0">
                <a:latin typeface="Times New Roman"/>
              </a:rPr>
              <a:t>: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같은 부모 노드의 자식 노드들</a:t>
            </a:r>
          </a:p>
          <a:p>
            <a:pPr lvl="2">
              <a:defRPr/>
            </a:pPr>
            <a:r>
              <a:rPr lang="en-US" altLang="ko-KR" sz="1600" dirty="0"/>
              <a:t>B,C,D</a:t>
            </a:r>
            <a:r>
              <a:rPr lang="ko-KR" altLang="en-US" sz="1600" dirty="0"/>
              <a:t>는 형제 노드</a:t>
            </a:r>
          </a:p>
          <a:p>
            <a:pPr lvl="1">
              <a:defRPr/>
            </a:pPr>
            <a:r>
              <a:rPr lang="ko-KR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조상 노드</a:t>
            </a:r>
            <a:r>
              <a:rPr lang="en-US" altLang="ko-KR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sz="1800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Ancestor</a:t>
            </a:r>
            <a:r>
              <a:rPr lang="en-US" altLang="ko-KR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sz="1800" b="1" dirty="0"/>
              <a:t> </a:t>
            </a:r>
            <a:r>
              <a:rPr lang="en-US" altLang="ko-KR" sz="1800" dirty="0" smtClean="0">
                <a:latin typeface="Times New Roman"/>
              </a:rPr>
              <a:t>: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간선을 따라 루트 노드까지 경로에 있는 모든 노드들</a:t>
            </a:r>
          </a:p>
          <a:p>
            <a:pPr lvl="2">
              <a:defRPr/>
            </a:pPr>
            <a:r>
              <a:rPr lang="ko-KR" altLang="en-US" sz="1600" dirty="0"/>
              <a:t> </a:t>
            </a:r>
            <a:r>
              <a:rPr lang="en-US" altLang="ko-KR" sz="1600" dirty="0"/>
              <a:t>K</a:t>
            </a:r>
            <a:r>
              <a:rPr lang="ko-KR" altLang="en-US" sz="1600" dirty="0"/>
              <a:t>의 조상 노드 </a:t>
            </a:r>
            <a:r>
              <a:rPr lang="en-US" altLang="ko-KR" sz="1600" dirty="0"/>
              <a:t>: F, B, A</a:t>
            </a:r>
          </a:p>
          <a:p>
            <a:pPr lvl="1">
              <a:defRPr/>
            </a:pPr>
            <a:r>
              <a:rPr lang="ko-KR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서브 트리</a:t>
            </a:r>
            <a:r>
              <a:rPr lang="en-US" altLang="ko-KR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sz="1800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subtree</a:t>
            </a:r>
            <a:r>
              <a:rPr lang="en-US" altLang="ko-KR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sz="1800" b="1" dirty="0"/>
              <a:t> </a:t>
            </a:r>
            <a:r>
              <a:rPr lang="en-US" altLang="ko-KR" sz="1800" dirty="0" smtClean="0">
                <a:latin typeface="Times New Roman"/>
              </a:rPr>
              <a:t>:</a:t>
            </a:r>
            <a:r>
              <a:rPr lang="en-US" altLang="ko-KR" sz="1800" dirty="0" smtClean="0"/>
              <a:t> </a:t>
            </a:r>
            <a:r>
              <a:rPr lang="ko-KR" altLang="en-US" sz="1800" dirty="0" err="1"/>
              <a:t>부노</a:t>
            </a:r>
            <a:r>
              <a:rPr lang="ko-KR" altLang="en-US" sz="1800" dirty="0"/>
              <a:t> 노드와 연결된 간선을 끊었을 때 생성되는 트리</a:t>
            </a:r>
          </a:p>
          <a:p>
            <a:pPr lvl="2">
              <a:defRPr/>
            </a:pPr>
            <a:r>
              <a:rPr lang="ko-KR" altLang="en-US" sz="1600" dirty="0"/>
              <a:t>각 노드는 자식 노드의 개수 만큼 서브 트리를 가짐</a:t>
            </a:r>
            <a:endParaRPr lang="en-US" altLang="ko-KR" sz="1600" dirty="0"/>
          </a:p>
          <a:p>
            <a:pPr lvl="1">
              <a:defRPr/>
            </a:pPr>
            <a:r>
              <a:rPr lang="ko-KR" altLang="en-US" sz="1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자손 노드</a:t>
            </a:r>
            <a:r>
              <a:rPr lang="ko-KR" altLang="en-US" sz="1800" b="1" dirty="0"/>
              <a:t> </a:t>
            </a:r>
            <a:r>
              <a:rPr lang="en-US" altLang="ko-KR" sz="1800" dirty="0">
                <a:latin typeface="Times New Roman"/>
              </a:rPr>
              <a:t>–</a:t>
            </a:r>
            <a:r>
              <a:rPr lang="en-US" altLang="ko-KR" sz="1800" dirty="0"/>
              <a:t> </a:t>
            </a:r>
            <a:r>
              <a:rPr lang="ko-KR" altLang="en-US" sz="1800" dirty="0"/>
              <a:t>서브 트리에 있는 하위 레벨의 노드들</a:t>
            </a:r>
          </a:p>
          <a:p>
            <a:pPr lvl="2">
              <a:lnSpc>
                <a:spcPct val="70000"/>
              </a:lnSpc>
              <a:defRPr/>
            </a:pPr>
            <a:r>
              <a:rPr lang="en-US" altLang="ko-KR" sz="1600" dirty="0"/>
              <a:t>B</a:t>
            </a:r>
            <a:r>
              <a:rPr lang="ko-KR" altLang="en-US" sz="1600" dirty="0"/>
              <a:t>의 자손 노드 </a:t>
            </a:r>
            <a:r>
              <a:rPr lang="en-US" altLang="ko-KR" sz="1600" dirty="0">
                <a:latin typeface="Times New Roman"/>
              </a:rPr>
              <a:t>–</a:t>
            </a:r>
            <a:r>
              <a:rPr lang="en-US" altLang="ko-KR" sz="1600" dirty="0"/>
              <a:t> E,F,K,L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1"/>
          <a:stretch/>
        </p:blipFill>
        <p:spPr bwMode="auto">
          <a:xfrm>
            <a:off x="5356767" y="25688"/>
            <a:ext cx="378723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4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041638"/>
            <a:ext cx="8229600" cy="5267682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트리 구성요소</a:t>
            </a:r>
            <a:endParaRPr lang="en-US" altLang="ko-KR" dirty="0" smtClean="0"/>
          </a:p>
          <a:p>
            <a:pPr lvl="1"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차수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</a:t>
            </a:r>
            <a:r>
              <a:rPr lang="en-US" altLang="ko-KR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b="1" dirty="0"/>
              <a:t> </a:t>
            </a:r>
          </a:p>
          <a:p>
            <a:pPr lvl="2">
              <a:defRPr/>
            </a:pPr>
            <a:r>
              <a:rPr lang="ko-KR" altLang="en-US" dirty="0"/>
              <a:t>노드의 차수 </a:t>
            </a:r>
            <a:r>
              <a:rPr lang="en-US" altLang="ko-KR" dirty="0"/>
              <a:t>: </a:t>
            </a:r>
            <a:r>
              <a:rPr lang="ko-KR" altLang="en-US" dirty="0"/>
              <a:t>노드에 연결된 자식 노드의 수</a:t>
            </a:r>
            <a:r>
              <a:rPr lang="en-US" altLang="ko-KR" dirty="0"/>
              <a:t>. </a:t>
            </a:r>
          </a:p>
          <a:p>
            <a:pPr lvl="3">
              <a:defRPr/>
            </a:pPr>
            <a:r>
              <a:rPr lang="en-US" altLang="ko-KR" dirty="0"/>
              <a:t>A</a:t>
            </a:r>
            <a:r>
              <a:rPr lang="ko-KR" altLang="en-US" dirty="0"/>
              <a:t>의 차수</a:t>
            </a:r>
            <a:r>
              <a:rPr lang="en-US" altLang="ko-KR" dirty="0"/>
              <a:t>=3, B</a:t>
            </a:r>
            <a:r>
              <a:rPr lang="ko-KR" altLang="en-US" dirty="0"/>
              <a:t>의 차수</a:t>
            </a:r>
            <a:r>
              <a:rPr lang="en-US" altLang="ko-KR" dirty="0"/>
              <a:t>=2, C</a:t>
            </a:r>
            <a:r>
              <a:rPr lang="ko-KR" altLang="en-US" dirty="0"/>
              <a:t>의 차수</a:t>
            </a:r>
            <a:r>
              <a:rPr lang="en-US" altLang="ko-KR" dirty="0"/>
              <a:t>=1</a:t>
            </a:r>
          </a:p>
          <a:p>
            <a:pPr lvl="2">
              <a:defRPr/>
            </a:pPr>
            <a:r>
              <a:rPr lang="ko-KR" altLang="en-US" dirty="0"/>
              <a:t>트리의 차수 </a:t>
            </a:r>
            <a:r>
              <a:rPr lang="en-US" altLang="ko-KR" dirty="0"/>
              <a:t>: </a:t>
            </a:r>
            <a:r>
              <a:rPr lang="ko-KR" altLang="en-US" dirty="0"/>
              <a:t>트리에 있는 노드의 차수 중에서 가장 큰 값</a:t>
            </a:r>
          </a:p>
          <a:p>
            <a:pPr lvl="3"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A</a:t>
            </a:r>
            <a:r>
              <a:rPr lang="ko-KR" altLang="en-US" dirty="0"/>
              <a:t>의 차수</a:t>
            </a:r>
            <a:r>
              <a:rPr lang="en-US" altLang="ko-KR" dirty="0"/>
              <a:t>=3</a:t>
            </a:r>
          </a:p>
          <a:p>
            <a:pPr lvl="2">
              <a:defRPr/>
            </a:pPr>
            <a:r>
              <a:rPr lang="ko-KR" altLang="en-US" dirty="0"/>
              <a:t>단말 노드</a:t>
            </a:r>
            <a:r>
              <a:rPr lang="en-US" altLang="ko-KR" dirty="0"/>
              <a:t>(</a:t>
            </a:r>
            <a:r>
              <a:rPr lang="ko-KR" altLang="en-US" dirty="0"/>
              <a:t>리프 노드</a:t>
            </a:r>
            <a:r>
              <a:rPr lang="en-US" altLang="ko-KR" dirty="0"/>
              <a:t>) : </a:t>
            </a:r>
            <a:r>
              <a:rPr lang="ko-KR" altLang="en-US" dirty="0"/>
              <a:t>차수가 </a:t>
            </a:r>
            <a:r>
              <a:rPr lang="en-US" altLang="ko-KR" dirty="0"/>
              <a:t>0</a:t>
            </a:r>
            <a:r>
              <a:rPr lang="ko-KR" altLang="en-US" dirty="0"/>
              <a:t>인 노드</a:t>
            </a:r>
            <a:r>
              <a:rPr lang="en-US" altLang="ko-KR" dirty="0"/>
              <a:t>. </a:t>
            </a:r>
            <a:r>
              <a:rPr lang="ko-KR" altLang="en-US" dirty="0"/>
              <a:t>자식 노드가 없는 노드</a:t>
            </a:r>
          </a:p>
          <a:p>
            <a:pPr lvl="1"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높이</a:t>
            </a:r>
            <a:r>
              <a:rPr lang="ko-KR" altLang="en-US" b="1" dirty="0"/>
              <a:t> </a:t>
            </a:r>
          </a:p>
          <a:p>
            <a:pPr lvl="2">
              <a:defRPr/>
            </a:pPr>
            <a:r>
              <a:rPr lang="ko-KR" altLang="en-US" dirty="0"/>
              <a:t>노드의 높이 </a:t>
            </a:r>
            <a:r>
              <a:rPr lang="en-US" altLang="ko-KR" dirty="0"/>
              <a:t>: </a:t>
            </a:r>
            <a:r>
              <a:rPr lang="ko-KR" altLang="en-US" dirty="0"/>
              <a:t>루트에서 노드에 이르는 간선의 수</a:t>
            </a:r>
            <a:r>
              <a:rPr lang="en-US" altLang="ko-KR" dirty="0"/>
              <a:t>. </a:t>
            </a:r>
            <a:r>
              <a:rPr lang="ko-KR" altLang="en-US" dirty="0"/>
              <a:t>노드의 레벨</a:t>
            </a:r>
          </a:p>
          <a:p>
            <a:pPr lvl="3">
              <a:defRPr/>
            </a:pPr>
            <a:r>
              <a:rPr lang="en-US" altLang="ko-KR" dirty="0"/>
              <a:t>B</a:t>
            </a:r>
            <a:r>
              <a:rPr lang="ko-KR" altLang="en-US" dirty="0"/>
              <a:t>의 높이</a:t>
            </a:r>
            <a:r>
              <a:rPr lang="en-US" altLang="ko-KR" dirty="0"/>
              <a:t>=1,  F</a:t>
            </a:r>
            <a:r>
              <a:rPr lang="ko-KR" altLang="en-US" dirty="0"/>
              <a:t>의 높이</a:t>
            </a:r>
            <a:r>
              <a:rPr lang="en-US" altLang="ko-KR" dirty="0"/>
              <a:t>=2</a:t>
            </a:r>
          </a:p>
          <a:p>
            <a:pPr lvl="2">
              <a:defRPr/>
            </a:pPr>
            <a:r>
              <a:rPr lang="ko-KR" altLang="en-US" dirty="0"/>
              <a:t>트리의 높이 </a:t>
            </a:r>
            <a:r>
              <a:rPr lang="en-US" altLang="ko-KR" dirty="0"/>
              <a:t>: </a:t>
            </a:r>
            <a:r>
              <a:rPr lang="ko-KR" altLang="en-US" dirty="0"/>
              <a:t>트리에 있는 노드의 높이 중에서 가장 큰 값</a:t>
            </a:r>
            <a:r>
              <a:rPr lang="en-US" altLang="ko-KR" dirty="0"/>
              <a:t>. </a:t>
            </a:r>
            <a:r>
              <a:rPr lang="ko-KR" altLang="en-US" dirty="0"/>
              <a:t>최대 레벨</a:t>
            </a:r>
          </a:p>
          <a:p>
            <a:pPr lvl="3"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A</a:t>
            </a:r>
            <a:r>
              <a:rPr lang="ko-KR" altLang="en-US" dirty="0"/>
              <a:t>의 높이</a:t>
            </a:r>
            <a:r>
              <a:rPr lang="en-US" altLang="ko-KR" dirty="0"/>
              <a:t>=3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41"/>
          <a:stretch/>
        </p:blipFill>
        <p:spPr bwMode="auto">
          <a:xfrm>
            <a:off x="5356767" y="25688"/>
            <a:ext cx="378723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70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041638"/>
            <a:ext cx="8229600" cy="5267682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트리 구성요소</a:t>
            </a:r>
            <a:endParaRPr lang="en-US" altLang="ko-KR" dirty="0" smtClean="0"/>
          </a:p>
          <a:p>
            <a:pPr lvl="1">
              <a:lnSpc>
                <a:spcPct val="110000"/>
              </a:lnSpc>
              <a:defRPr/>
            </a:pPr>
            <a:r>
              <a:rPr lang="ko-KR" alt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포리스트</a:t>
            </a:r>
            <a:r>
              <a:rPr lang="en-US" altLang="ko-KR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forest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서브트리의</a:t>
            </a:r>
            <a:r>
              <a:rPr lang="ko-KR" altLang="en-US" dirty="0"/>
              <a:t> 집합</a:t>
            </a:r>
          </a:p>
          <a:p>
            <a:pPr lvl="2">
              <a:lnSpc>
                <a:spcPct val="110000"/>
              </a:lnSpc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A</a:t>
            </a:r>
            <a:r>
              <a:rPr lang="ko-KR" altLang="en-US" dirty="0"/>
              <a:t>에서 노드 </a:t>
            </a:r>
            <a:r>
              <a:rPr lang="en-US" altLang="ko-KR" dirty="0"/>
              <a:t>A</a:t>
            </a:r>
            <a:r>
              <a:rPr lang="ko-KR" altLang="en-US" dirty="0"/>
              <a:t>를 제거하면</a:t>
            </a:r>
            <a:r>
              <a:rPr lang="en-US" altLang="ko-KR" dirty="0"/>
              <a:t>, A</a:t>
            </a:r>
            <a:r>
              <a:rPr lang="ko-KR" altLang="en-US" dirty="0"/>
              <a:t>의 자식 노드 </a:t>
            </a:r>
            <a:r>
              <a:rPr lang="en-US" altLang="ko-KR" dirty="0"/>
              <a:t>B, C, D</a:t>
            </a:r>
            <a:r>
              <a:rPr lang="ko-KR" altLang="en-US" dirty="0"/>
              <a:t>에 대한 서브 트리가 생기고</a:t>
            </a:r>
            <a:r>
              <a:rPr lang="en-US" altLang="ko-KR" dirty="0"/>
              <a:t>, </a:t>
            </a:r>
            <a:r>
              <a:rPr lang="ko-KR" altLang="en-US" dirty="0"/>
              <a:t>이들의 집합은 </a:t>
            </a:r>
            <a:r>
              <a:rPr lang="ko-KR" altLang="en-US" dirty="0" err="1"/>
              <a:t>포리스트가</a:t>
            </a:r>
            <a:r>
              <a:rPr lang="ko-KR" altLang="en-US" dirty="0"/>
              <a:t> 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40" y="2708920"/>
            <a:ext cx="4680520" cy="3234140"/>
          </a:xfrm>
          <a:prstGeom prst="rect">
            <a:avLst/>
          </a:prstGeom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0" t="92389"/>
          <a:stretch/>
        </p:blipFill>
        <p:spPr bwMode="auto">
          <a:xfrm>
            <a:off x="3131840" y="6030950"/>
            <a:ext cx="3397107" cy="27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96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8452</TotalTime>
  <Words>1730</Words>
  <Application>Microsoft Office PowerPoint</Application>
  <PresentationFormat>화면 슬라이드 쇼(4:3)</PresentationFormat>
  <Paragraphs>306</Paragraphs>
  <Slides>48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나눔고딕</vt:lpstr>
      <vt:lpstr>Calibri</vt:lpstr>
      <vt:lpstr>맑은 고딕</vt:lpstr>
      <vt:lpstr>Arial</vt:lpstr>
      <vt:lpstr>Times New Roman</vt:lpstr>
      <vt:lpstr>돋움</vt:lpstr>
      <vt:lpstr>Office 테마</vt:lpstr>
      <vt:lpstr>PowerPoint 프레젠테이션</vt:lpstr>
      <vt:lpstr>PowerPoint 프레젠테이션</vt:lpstr>
      <vt:lpstr>PowerPoint 프레젠테이션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트리</vt:lpstr>
      <vt:lpstr>PowerPoint 프레젠테이션</vt:lpstr>
      <vt:lpstr>그래프</vt:lpstr>
      <vt:lpstr>그래프</vt:lpstr>
      <vt:lpstr>그래프</vt:lpstr>
      <vt:lpstr>그래프</vt:lpstr>
      <vt:lpstr>그래프</vt:lpstr>
      <vt:lpstr>그래프</vt:lpstr>
      <vt:lpstr>그래프</vt:lpstr>
      <vt:lpstr>그래프</vt:lpstr>
      <vt:lpstr>그래프</vt:lpstr>
      <vt:lpstr>그래프</vt:lpstr>
      <vt:lpstr>그래프</vt:lpstr>
      <vt:lpstr>그래프</vt:lpstr>
      <vt:lpstr>그래프</vt:lpstr>
      <vt:lpstr>그래프</vt:lpstr>
      <vt:lpstr>그래프</vt:lpstr>
      <vt:lpstr>그래프</vt:lpstr>
      <vt:lpstr>그래프</vt:lpstr>
      <vt:lpstr>PowerPoint 프레젠테이션</vt:lpstr>
      <vt:lpstr>깊이우선탐색</vt:lpstr>
      <vt:lpstr>너비우선탐색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hspark@baop.kr</dc:creator>
  <cp:lastModifiedBy>user</cp:lastModifiedBy>
  <cp:revision>525</cp:revision>
  <dcterms:created xsi:type="dcterms:W3CDTF">2014-02-12T15:02:23Z</dcterms:created>
  <dcterms:modified xsi:type="dcterms:W3CDTF">2020-06-04T08:42:25Z</dcterms:modified>
</cp:coreProperties>
</file>